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9" r:id="rId1"/>
  </p:sldMasterIdLst>
  <p:notesMasterIdLst>
    <p:notesMasterId r:id="rId33"/>
  </p:notesMasterIdLst>
  <p:handoutMasterIdLst>
    <p:handoutMasterId r:id="rId34"/>
  </p:handoutMasterIdLst>
  <p:sldIdLst>
    <p:sldId id="478" r:id="rId2"/>
    <p:sldId id="489" r:id="rId3"/>
    <p:sldId id="507" r:id="rId4"/>
    <p:sldId id="481" r:id="rId5"/>
    <p:sldId id="482" r:id="rId6"/>
    <p:sldId id="498" r:id="rId7"/>
    <p:sldId id="527" r:id="rId8"/>
    <p:sldId id="514" r:id="rId9"/>
    <p:sldId id="510" r:id="rId10"/>
    <p:sldId id="511" r:id="rId11"/>
    <p:sldId id="512" r:id="rId12"/>
    <p:sldId id="529" r:id="rId13"/>
    <p:sldId id="509" r:id="rId14"/>
    <p:sldId id="517" r:id="rId15"/>
    <p:sldId id="518" r:id="rId16"/>
    <p:sldId id="516" r:id="rId17"/>
    <p:sldId id="493" r:id="rId18"/>
    <p:sldId id="490" r:id="rId19"/>
    <p:sldId id="491" r:id="rId20"/>
    <p:sldId id="492" r:id="rId21"/>
    <p:sldId id="487" r:id="rId22"/>
    <p:sldId id="484" r:id="rId23"/>
    <p:sldId id="488" r:id="rId24"/>
    <p:sldId id="500" r:id="rId25"/>
    <p:sldId id="501" r:id="rId26"/>
    <p:sldId id="502" r:id="rId27"/>
    <p:sldId id="523" r:id="rId28"/>
    <p:sldId id="485" r:id="rId29"/>
    <p:sldId id="483" r:id="rId30"/>
    <p:sldId id="479" r:id="rId31"/>
    <p:sldId id="496" r:id="rId32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AD9CA"/>
    <a:srgbClr val="F8DFCC"/>
    <a:srgbClr val="3333CC"/>
    <a:srgbClr val="33CCFF"/>
    <a:srgbClr val="FF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1" autoAdjust="0"/>
    <p:restoredTop sz="83418" autoAdjust="0"/>
  </p:normalViewPr>
  <p:slideViewPr>
    <p:cSldViewPr snapToGrid="0">
      <p:cViewPr varScale="1">
        <p:scale>
          <a:sx n="110" d="100"/>
          <a:sy n="110" d="100"/>
        </p:scale>
        <p:origin x="15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7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8585F8B-94BC-485B-921A-CB512C49691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38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59338"/>
            <a:ext cx="5680075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538C92F-E181-4BF6-974F-F903A83254A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239261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16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683AD-4975-43E1-8287-386BECC17A9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851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683AD-4975-43E1-8287-386BECC17A9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45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15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ABA7B23-4A2C-4C73-B6EC-4617CADD1B33}" type="slidenum">
              <a:t>9</a:t>
            </a:fld>
            <a:endParaRPr lang="en-US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33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ABA7B23-4A2C-4C73-B6EC-4617CADD1B33}" type="slidenum">
              <a:t>10</a:t>
            </a:fld>
            <a:endParaRPr lang="en-US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72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ABA7B23-4A2C-4C73-B6EC-4617CADD1B33}" type="slidenum">
              <a:t>11</a:t>
            </a:fld>
            <a:endParaRPr lang="en-US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447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69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235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14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01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67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480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27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843794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683AD-4975-43E1-8287-386BECC17A9C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83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Cliquez pour modifier le style du titre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Cliquez pour modifier le style des sous-titres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8400"/>
            <a:ext cx="2895600" cy="47625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26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396D3-CC38-49D4-9DC3-45E5E6FB0B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54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E9B62-4181-4668-8B3B-B22480A0CC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09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AA517-2C62-4A19-9AF8-D1C66063EB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35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60865-8CA2-4089-8064-19CDBD97DD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21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F41DB-EC35-4B9E-86A8-2D65B6D767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201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B4066-D819-4AFC-A685-C16E3402C0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81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FEA42-9CC1-40A3-B099-0C378F42AB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64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C892A-70D9-42E1-A5C1-B55F38498A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14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D0332-365D-43F8-B369-D51C3B0C7E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119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53A40-C6DB-46A7-A2FF-0DD91B39DC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19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396716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1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2400" y="6248400"/>
            <a:ext cx="914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20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A955FA73-C89B-496A-9524-B2799EACC4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43190" y="1591159"/>
            <a:ext cx="8742852" cy="1470025"/>
          </a:xfrm>
        </p:spPr>
        <p:txBody>
          <a:bodyPr/>
          <a:lstStyle/>
          <a:p>
            <a:pPr algn="l" eaLnBrk="1" hangingPunct="1"/>
            <a:r>
              <a:rPr lang="en-US" sz="4800" noProof="0" dirty="0" smtClean="0"/>
              <a:t/>
            </a:r>
            <a:br>
              <a:rPr lang="en-US" sz="4800" noProof="0" dirty="0" smtClean="0"/>
            </a:br>
            <a:r>
              <a:rPr lang="en-US" sz="5400" noProof="0" dirty="0" smtClean="0">
                <a:solidFill>
                  <a:schemeClr val="tx1"/>
                </a:solidFill>
              </a:rPr>
              <a:t>Information propagation in social networks</a:t>
            </a:r>
            <a:endParaRPr lang="en-US" sz="3200" noProof="0" dirty="0" smtClean="0">
              <a:solidFill>
                <a:schemeClr val="bg2"/>
              </a:solidFill>
            </a:endParaRP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04281" y="4783847"/>
            <a:ext cx="8735438" cy="1752600"/>
          </a:xfrm>
        </p:spPr>
        <p:txBody>
          <a:bodyPr/>
          <a:lstStyle/>
          <a:p>
            <a:pPr algn="l" eaLnBrk="1" hangingPunct="1"/>
            <a:r>
              <a:rPr lang="fr-FR" noProof="0" dirty="0" smtClean="0"/>
              <a:t>Maksym Gabielkov, </a:t>
            </a:r>
            <a:r>
              <a:rPr lang="fr-FR" noProof="0" dirty="0" err="1" smtClean="0"/>
              <a:t>Ashwin</a:t>
            </a:r>
            <a:r>
              <a:rPr lang="fr-FR" noProof="0" dirty="0" smtClean="0"/>
              <a:t> Rao, </a:t>
            </a:r>
            <a:r>
              <a:rPr lang="fr-FR" u="sng" noProof="0" dirty="0" smtClean="0"/>
              <a:t>Arnaud Legout</a:t>
            </a:r>
          </a:p>
          <a:p>
            <a:pPr algn="l" eaLnBrk="1" hangingPunct="1"/>
            <a:r>
              <a:rPr lang="fr-FR" sz="2400" dirty="0" smtClean="0">
                <a:solidFill>
                  <a:schemeClr val="bg2"/>
                </a:solidFill>
              </a:rPr>
              <a:t>EPI DIANA, Sophia Antipolis</a:t>
            </a:r>
            <a:endParaRPr lang="fr-FR" sz="2400" noProof="0" dirty="0" smtClean="0">
              <a:solidFill>
                <a:schemeClr val="bg2"/>
              </a:solidFill>
            </a:endParaRPr>
          </a:p>
          <a:p>
            <a:pPr algn="l" eaLnBrk="1" hangingPunct="1"/>
            <a:r>
              <a:rPr lang="fr-FR" sz="2000" dirty="0" smtClean="0">
                <a:solidFill>
                  <a:schemeClr val="bg2"/>
                </a:solidFill>
              </a:rPr>
              <a:t>{</a:t>
            </a:r>
            <a:r>
              <a:rPr lang="fr-FR" sz="2000" dirty="0" err="1" smtClean="0">
                <a:solidFill>
                  <a:schemeClr val="bg2"/>
                </a:solidFill>
              </a:rPr>
              <a:t>maksym.gabielkov</a:t>
            </a:r>
            <a:r>
              <a:rPr lang="fr-FR" sz="2000" dirty="0" smtClean="0">
                <a:solidFill>
                  <a:schemeClr val="bg2"/>
                </a:solidFill>
              </a:rPr>
              <a:t>, a</a:t>
            </a:r>
            <a:r>
              <a:rPr lang="fr-FR" sz="2000" noProof="0" dirty="0" err="1" smtClean="0">
                <a:solidFill>
                  <a:schemeClr val="bg2"/>
                </a:solidFill>
              </a:rPr>
              <a:t>rnaud.legout</a:t>
            </a:r>
            <a:r>
              <a:rPr lang="fr-FR" sz="2000" noProof="0" dirty="0" smtClean="0">
                <a:solidFill>
                  <a:schemeClr val="bg2"/>
                </a:solidFill>
              </a:rPr>
              <a:t>}@inria.fr</a:t>
            </a:r>
          </a:p>
          <a:p>
            <a:pPr algn="l" eaLnBrk="1" hangingPunct="1"/>
            <a:endParaRPr lang="fr-FR" sz="2000" noProof="0" dirty="0" smtClean="0"/>
          </a:p>
        </p:txBody>
      </p:sp>
      <p:pic>
        <p:nvPicPr>
          <p:cNvPr id="5" name="Picture 9" descr="C:\Backup\INRIA\CUMIR\docs\INRIA_CORPO_RVB_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762" y="0"/>
            <a:ext cx="2241709" cy="935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259553"/>
      </p:ext>
    </p:extLst>
  </p:cSld>
  <p:clrMapOvr>
    <a:masterClrMapping/>
  </p:clrMapOvr>
  <p:transition spd="slow" advTm="2554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548" y="0"/>
            <a:ext cx="10413096" cy="6858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8855" y="94199"/>
            <a:ext cx="46040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 smtClean="0">
                <a:latin typeface="Calibri" panose="020F0502020204030204" pitchFamily="34" charset="0"/>
              </a:rPr>
              <a:t>Friends</a:t>
            </a:r>
            <a:endParaRPr lang="fr-FR" sz="8000" b="1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688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03"/>
    </mc:Choice>
    <mc:Fallback xmlns="">
      <p:transition spd="slow" advTm="327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1150" y="0"/>
            <a:ext cx="11786300" cy="6858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34166" y="4333291"/>
            <a:ext cx="78445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Producer</a:t>
            </a:r>
          </a:p>
          <a:p>
            <a:pPr algn="r"/>
            <a:r>
              <a:rPr lang="en-US" sz="8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Consumers</a:t>
            </a:r>
            <a:endParaRPr lang="en-US" sz="40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323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47"/>
    </mc:Choice>
    <mc:Fallback xmlns="">
      <p:transition spd="slow" advTm="521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tx1"/>
                </a:solidFill>
              </a:rPr>
              <a:t>Follow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R</a:t>
            </a:r>
            <a:r>
              <a:rPr lang="fr-FR" dirty="0" smtClean="0">
                <a:solidFill>
                  <a:schemeClr val="tx1"/>
                </a:solidFill>
              </a:rPr>
              <a:t>elationship in Twitter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78903" y="3338406"/>
            <a:ext cx="1440160" cy="2043541"/>
            <a:chOff x="251520" y="4293096"/>
            <a:chExt cx="1440160" cy="2043541"/>
          </a:xfrm>
        </p:grpSpPr>
        <p:pic>
          <p:nvPicPr>
            <p:cNvPr id="6" name="Picture 2" descr="C:\Users\Максим\Desktop\UbiNet Oral Defence\alice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5536" y="4293096"/>
              <a:ext cx="1114269" cy="1360694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251520" y="5690306"/>
              <a:ext cx="14401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latin typeface="Calibri" panose="020F0502020204030204" pitchFamily="34" charset="0"/>
                </a:rPr>
                <a:t>Alice</a:t>
              </a:r>
              <a:endParaRPr lang="ru-RU" sz="36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7695727" y="3311502"/>
            <a:ext cx="1224136" cy="2083642"/>
            <a:chOff x="7668344" y="4221088"/>
            <a:chExt cx="1224136" cy="2083642"/>
          </a:xfrm>
        </p:grpSpPr>
        <p:pic>
          <p:nvPicPr>
            <p:cNvPr id="9" name="Picture 4" descr="C:\Users\Максим\Desktop\UbiNet Oral Defence\bob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40352" y="4221088"/>
              <a:ext cx="1080120" cy="1399747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7668344" y="5658399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latin typeface="Calibri" panose="020F0502020204030204" pitchFamily="34" charset="0"/>
                </a:rPr>
                <a:t>Bob</a:t>
              </a:r>
              <a:endParaRPr lang="ru-RU" sz="3600" b="1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1" name="Picture 7" descr="C:\Users\Максим\Desktop\UbiNet Oral Defence\envelope-tweet_lef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31031" y="3383510"/>
            <a:ext cx="805129" cy="560907"/>
          </a:xfrm>
          <a:prstGeom prst="rect">
            <a:avLst/>
          </a:prstGeom>
          <a:noFill/>
        </p:spPr>
      </p:pic>
      <p:cxnSp>
        <p:nvCxnSpPr>
          <p:cNvPr id="16" name="Прямая со стрелкой 15"/>
          <p:cNvCxnSpPr>
            <a:stCxn id="6" idx="3"/>
            <a:endCxn id="9" idx="1"/>
          </p:cNvCxnSpPr>
          <p:nvPr/>
        </p:nvCxnSpPr>
        <p:spPr>
          <a:xfrm flipV="1">
            <a:off x="1537188" y="4011376"/>
            <a:ext cx="6230547" cy="7377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3226309" y="2161088"/>
            <a:ext cx="3162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Calibri" panose="020F0502020204030204" pitchFamily="34" charset="0"/>
              </a:rPr>
              <a:t>Bob </a:t>
            </a:r>
            <a:r>
              <a:rPr lang="fr-FR" sz="3200" dirty="0" err="1" smtClean="0">
                <a:latin typeface="Calibri" panose="020F0502020204030204" pitchFamily="34" charset="0"/>
              </a:rPr>
              <a:t>follows</a:t>
            </a:r>
            <a:r>
              <a:rPr lang="fr-FR" sz="3200" dirty="0" smtClean="0">
                <a:latin typeface="Calibri" panose="020F0502020204030204" pitchFamily="34" charset="0"/>
              </a:rPr>
              <a:t> Alice</a:t>
            </a:r>
            <a:endParaRPr lang="fr-FR" sz="3200" dirty="0">
              <a:latin typeface="Calibri" panose="020F0502020204030204" pitchFamily="34" charset="0"/>
            </a:endParaRPr>
          </a:p>
        </p:txBody>
      </p:sp>
      <p:cxnSp>
        <p:nvCxnSpPr>
          <p:cNvPr id="29" name="Прямая со стрелкой 15"/>
          <p:cNvCxnSpPr/>
          <p:nvPr/>
        </p:nvCxnSpPr>
        <p:spPr>
          <a:xfrm flipV="1">
            <a:off x="1537188" y="4305758"/>
            <a:ext cx="6230547" cy="7377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7" descr="C:\Users\Максим\Desktop\UbiNet Oral Defence\envelope-tweet_lef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90598" y="4418646"/>
            <a:ext cx="805129" cy="560907"/>
          </a:xfrm>
          <a:prstGeom prst="rect">
            <a:avLst/>
          </a:prstGeom>
          <a:noFill/>
        </p:spPr>
      </p:pic>
      <p:sp>
        <p:nvSpPr>
          <p:cNvPr id="33" name="ZoneTexte 32"/>
          <p:cNvSpPr txBox="1"/>
          <p:nvPr/>
        </p:nvSpPr>
        <p:spPr>
          <a:xfrm>
            <a:off x="3226308" y="2726727"/>
            <a:ext cx="3075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Calibri" panose="020F0502020204030204" pitchFamily="34" charset="0"/>
              </a:rPr>
              <a:t>Alice </a:t>
            </a:r>
            <a:r>
              <a:rPr lang="fr-FR" sz="3200" dirty="0" err="1" smtClean="0">
                <a:latin typeface="Calibri" panose="020F0502020204030204" pitchFamily="34" charset="0"/>
              </a:rPr>
              <a:t>follows</a:t>
            </a:r>
            <a:r>
              <a:rPr lang="fr-FR" sz="3200" dirty="0" smtClean="0">
                <a:latin typeface="Calibri" panose="020F0502020204030204" pitchFamily="34" charset="0"/>
              </a:rPr>
              <a:t> Bob</a:t>
            </a:r>
            <a:endParaRPr lang="fr-FR" sz="32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804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572"/>
    </mc:Choice>
    <mc:Fallback xmlns="">
      <p:transition spd="slow" advTm="53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0.59479 0.0004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4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-0.57657 -0.0078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37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The Twitter Social Graph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5" name="Группа 12"/>
          <p:cNvGrpSpPr/>
          <p:nvPr/>
        </p:nvGrpSpPr>
        <p:grpSpPr>
          <a:xfrm>
            <a:off x="251520" y="4320000"/>
            <a:ext cx="1440160" cy="2043541"/>
            <a:chOff x="251520" y="4293096"/>
            <a:chExt cx="1440160" cy="2043541"/>
          </a:xfrm>
        </p:grpSpPr>
        <p:pic>
          <p:nvPicPr>
            <p:cNvPr id="6" name="Picture 2" descr="C:\Users\Максим\Desktop\UbiNet Oral Defence\alice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4293096"/>
              <a:ext cx="1114269" cy="1360694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251520" y="5690306"/>
              <a:ext cx="14401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latin typeface="Calibri" panose="020F0502020204030204" pitchFamily="34" charset="0"/>
                </a:rPr>
                <a:t>Alice</a:t>
              </a:r>
              <a:endParaRPr lang="ru-RU" sz="36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Группа 13"/>
          <p:cNvGrpSpPr/>
          <p:nvPr/>
        </p:nvGrpSpPr>
        <p:grpSpPr>
          <a:xfrm>
            <a:off x="7668344" y="4293096"/>
            <a:ext cx="1224136" cy="2083642"/>
            <a:chOff x="7668344" y="4221088"/>
            <a:chExt cx="1224136" cy="2083642"/>
          </a:xfrm>
        </p:grpSpPr>
        <p:pic>
          <p:nvPicPr>
            <p:cNvPr id="9" name="Picture 4" descr="C:\Users\Максим\Desktop\UbiNet Oral Defence\bob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740352" y="4221088"/>
              <a:ext cx="1080120" cy="1399747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7668344" y="5658399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latin typeface="Calibri" panose="020F0502020204030204" pitchFamily="34" charset="0"/>
                </a:rPr>
                <a:t>Bob</a:t>
              </a:r>
              <a:endParaRPr lang="ru-RU" sz="3600" b="1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16" name="Прямая со стрелкой 15"/>
          <p:cNvCxnSpPr>
            <a:stCxn id="6" idx="3"/>
            <a:endCxn id="9" idx="1"/>
          </p:cNvCxnSpPr>
          <p:nvPr/>
        </p:nvCxnSpPr>
        <p:spPr>
          <a:xfrm flipV="1">
            <a:off x="1509805" y="4992970"/>
            <a:ext cx="6230547" cy="7377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4" descr="C:\Users\Максим\Desktop\UbiNet Oral Defence\bo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1268760"/>
            <a:ext cx="1080120" cy="1399747"/>
          </a:xfrm>
          <a:prstGeom prst="rect">
            <a:avLst/>
          </a:prstGeom>
          <a:noFill/>
        </p:spPr>
      </p:pic>
      <p:pic>
        <p:nvPicPr>
          <p:cNvPr id="22" name="Picture 2" descr="C:\Users\Максим\Desktop\UbiNet Oral Defence\alic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00808"/>
            <a:ext cx="1114269" cy="1360694"/>
          </a:xfrm>
          <a:prstGeom prst="rect">
            <a:avLst/>
          </a:prstGeom>
          <a:noFill/>
        </p:spPr>
      </p:pic>
      <p:pic>
        <p:nvPicPr>
          <p:cNvPr id="25" name="Picture 2" descr="C:\Users\Максим\Desktop\UbiNet Oral Defence\alic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1941" y="1556792"/>
            <a:ext cx="1114269" cy="1360694"/>
          </a:xfrm>
          <a:prstGeom prst="rect">
            <a:avLst/>
          </a:prstGeom>
          <a:noFill/>
        </p:spPr>
      </p:pic>
      <p:pic>
        <p:nvPicPr>
          <p:cNvPr id="26" name="Picture 4" descr="C:\Users\Максим\Desktop\UbiNet Oral Defence\bo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209" y="1916832"/>
            <a:ext cx="1080120" cy="1399747"/>
          </a:xfrm>
          <a:prstGeom prst="rect">
            <a:avLst/>
          </a:prstGeom>
          <a:noFill/>
        </p:spPr>
      </p:pic>
      <p:pic>
        <p:nvPicPr>
          <p:cNvPr id="27" name="Picture 4" descr="C:\Users\Максим\Desktop\UbiNet Oral Defence\bo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02821" y="1196752"/>
            <a:ext cx="1080120" cy="1399747"/>
          </a:xfrm>
          <a:prstGeom prst="rect">
            <a:avLst/>
          </a:prstGeom>
          <a:noFill/>
        </p:spPr>
      </p:pic>
      <p:cxnSp>
        <p:nvCxnSpPr>
          <p:cNvPr id="29" name="Прямая со стрелкой 28"/>
          <p:cNvCxnSpPr/>
          <p:nvPr/>
        </p:nvCxnSpPr>
        <p:spPr>
          <a:xfrm flipH="1">
            <a:off x="827584" y="3068960"/>
            <a:ext cx="216025" cy="1152128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9" idx="1"/>
            <a:endCxn id="26" idx="3"/>
          </p:cNvCxnSpPr>
          <p:nvPr/>
        </p:nvCxnSpPr>
        <p:spPr>
          <a:xfrm flipH="1">
            <a:off x="6875329" y="1968634"/>
            <a:ext cx="648999" cy="64807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кругленная соединительная линия 36"/>
          <p:cNvCxnSpPr>
            <a:stCxn id="26" idx="2"/>
          </p:cNvCxnSpPr>
          <p:nvPr/>
        </p:nvCxnSpPr>
        <p:spPr>
          <a:xfrm rot="16200000" flipH="1">
            <a:off x="6621560" y="3030287"/>
            <a:ext cx="1048525" cy="1621107"/>
          </a:xfrm>
          <a:prstGeom prst="curvedConnector2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кругленная соединительная линия 40"/>
          <p:cNvCxnSpPr>
            <a:stCxn id="9" idx="0"/>
          </p:cNvCxnSpPr>
          <p:nvPr/>
        </p:nvCxnSpPr>
        <p:spPr>
          <a:xfrm rot="16200000" flipV="1">
            <a:off x="6966266" y="2978950"/>
            <a:ext cx="936104" cy="1692188"/>
          </a:xfrm>
          <a:prstGeom prst="curvedConnector2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27" idx="1"/>
            <a:endCxn id="22" idx="3"/>
          </p:cNvCxnSpPr>
          <p:nvPr/>
        </p:nvCxnSpPr>
        <p:spPr>
          <a:xfrm flipH="1">
            <a:off x="1653821" y="1896626"/>
            <a:ext cx="649000" cy="48452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Скругленная соединительная линия 49"/>
          <p:cNvCxnSpPr/>
          <p:nvPr/>
        </p:nvCxnSpPr>
        <p:spPr>
          <a:xfrm rot="5400000" flipH="1" flipV="1">
            <a:off x="2268564" y="1807999"/>
            <a:ext cx="1402514" cy="3636405"/>
          </a:xfrm>
          <a:prstGeom prst="curvedConnector3">
            <a:avLst>
              <a:gd name="adj1" fmla="val 26646"/>
            </a:avLst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hape 52"/>
          <p:cNvCxnSpPr>
            <a:stCxn id="25" idx="2"/>
            <a:endCxn id="6" idx="0"/>
          </p:cNvCxnSpPr>
          <p:nvPr/>
        </p:nvCxnSpPr>
        <p:spPr>
          <a:xfrm rot="5400000">
            <a:off x="2069617" y="1800541"/>
            <a:ext cx="1402514" cy="3636405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26" idx="1"/>
            <a:endCxn id="25" idx="3"/>
          </p:cNvCxnSpPr>
          <p:nvPr/>
        </p:nvCxnSpPr>
        <p:spPr>
          <a:xfrm flipH="1" flipV="1">
            <a:off x="5146210" y="2237139"/>
            <a:ext cx="648999" cy="379567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>
            <a:stCxn id="27" idx="2"/>
          </p:cNvCxnSpPr>
          <p:nvPr/>
        </p:nvCxnSpPr>
        <p:spPr>
          <a:xfrm flipH="1">
            <a:off x="971600" y="2596499"/>
            <a:ext cx="1871281" cy="1480573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99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26"/>
    </mc:Choice>
    <mc:Fallback xmlns="">
      <p:transition spd="slow" advTm="1492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7505" y="1635195"/>
            <a:ext cx="4036028" cy="403602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231931" y="1635195"/>
            <a:ext cx="55141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anose="020F0502020204030204" pitchFamily="34" charset="0"/>
              </a:rPr>
              <a:t>+500 million </a:t>
            </a:r>
            <a:r>
              <a:rPr lang="fr-FR" sz="4000" dirty="0" err="1" smtClean="0">
                <a:latin typeface="Calibri" panose="020F0502020204030204" pitchFamily="34" charset="0"/>
              </a:rPr>
              <a:t>nodes</a:t>
            </a:r>
            <a:endParaRPr lang="fr-FR" sz="4000" dirty="0" smtClean="0">
              <a:latin typeface="Calibri" panose="020F0502020204030204" pitchFamily="34" charset="0"/>
            </a:endParaRPr>
          </a:p>
          <a:p>
            <a:r>
              <a:rPr lang="fr-FR" sz="4000" dirty="0">
                <a:latin typeface="Calibri" panose="020F0502020204030204" pitchFamily="34" charset="0"/>
              </a:rPr>
              <a:t>+</a:t>
            </a:r>
            <a:r>
              <a:rPr lang="fr-FR" sz="4000" dirty="0" smtClean="0">
                <a:latin typeface="Calibri" panose="020F0502020204030204" pitchFamily="34" charset="0"/>
              </a:rPr>
              <a:t>24 billion </a:t>
            </a:r>
            <a:r>
              <a:rPr lang="fr-FR" sz="4000" dirty="0" err="1" smtClean="0">
                <a:latin typeface="Calibri" panose="020F0502020204030204" pitchFamily="34" charset="0"/>
              </a:rPr>
              <a:t>edges</a:t>
            </a:r>
            <a:endParaRPr lang="fr-FR" sz="4000" dirty="0">
              <a:latin typeface="Calibri" panose="020F0502020204030204" pitchFamily="34" charset="0"/>
            </a:endParaRPr>
          </a:p>
        </p:txBody>
      </p:sp>
      <p:sp>
        <p:nvSpPr>
          <p:cNvPr id="7" name="Espace réservé du contenu 3"/>
          <p:cNvSpPr txBox="1">
            <a:spLocks/>
          </p:cNvSpPr>
          <p:nvPr/>
        </p:nvSpPr>
        <p:spPr>
          <a:xfrm>
            <a:off x="3231931" y="3176191"/>
            <a:ext cx="5912069" cy="352748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3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4000" u="sng" kern="0" dirty="0" smtClean="0"/>
              <a:t>Challenges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kern="0" dirty="0" smtClean="0"/>
              <a:t>Collect the graph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kern="0" dirty="0" smtClean="0"/>
              <a:t>Decompose the graph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kern="0" dirty="0" smtClean="0"/>
              <a:t>Give a physical meaning to the decomposition</a:t>
            </a:r>
            <a:endParaRPr lang="en-US" sz="40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0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819"/>
    </mc:Choice>
    <mc:Fallback xmlns="">
      <p:transition spd="slow" advTm="183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0FF41DB-EC35-4B9E-86A8-2D65B6D7670E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68" y="197384"/>
            <a:ext cx="9000832" cy="666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20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206" y="1119753"/>
            <a:ext cx="8516319" cy="2212383"/>
          </a:xfrm>
        </p:spPr>
        <p:txBody>
          <a:bodyPr/>
          <a:lstStyle/>
          <a:p>
            <a:pPr marL="0" indent="0">
              <a:buNone/>
            </a:pPr>
            <a:r>
              <a:rPr lang="en-US" sz="6000" dirty="0" smtClean="0"/>
              <a:t>How is constraint information propagation?</a:t>
            </a:r>
            <a:endParaRPr lang="en-US" sz="6000" dirty="0"/>
          </a:p>
        </p:txBody>
      </p:sp>
      <p:sp>
        <p:nvSpPr>
          <p:cNvPr id="5" name="ZoneTexte 4"/>
          <p:cNvSpPr txBox="1"/>
          <p:nvPr/>
        </p:nvSpPr>
        <p:spPr>
          <a:xfrm>
            <a:off x="1712563" y="4328603"/>
            <a:ext cx="6974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Calibri" panose="020F0502020204030204" pitchFamily="34" charset="0"/>
              </a:rPr>
              <a:t>Identify the highways</a:t>
            </a:r>
            <a:endParaRPr lang="en-US" sz="5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11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 2"/>
          <p:cNvSpPr/>
          <p:nvPr/>
        </p:nvSpPr>
        <p:spPr>
          <a:xfrm>
            <a:off x="2597389" y="1979953"/>
            <a:ext cx="2110500" cy="308558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64" h="9450">
                <a:moveTo>
                  <a:pt x="536" y="9159"/>
                </a:moveTo>
                <a:cubicBezTo>
                  <a:pt x="1515" y="10269"/>
                  <a:pt x="4854" y="8025"/>
                  <a:pt x="5870" y="5417"/>
                </a:cubicBezTo>
                <a:cubicBezTo>
                  <a:pt x="6886" y="2809"/>
                  <a:pt x="6632" y="-239"/>
                  <a:pt x="4854" y="15"/>
                </a:cubicBezTo>
                <a:cubicBezTo>
                  <a:pt x="3076" y="269"/>
                  <a:pt x="4291" y="2139"/>
                  <a:pt x="3076" y="4519"/>
                </a:cubicBezTo>
                <a:cubicBezTo>
                  <a:pt x="1874" y="6873"/>
                  <a:pt x="-1242" y="7143"/>
                  <a:pt x="536" y="9159"/>
                </a:cubicBezTo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45" name="Forme libre 44"/>
          <p:cNvSpPr/>
          <p:nvPr/>
        </p:nvSpPr>
        <p:spPr>
          <a:xfrm>
            <a:off x="2593987" y="1989162"/>
            <a:ext cx="2110500" cy="308558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64" h="9450">
                <a:moveTo>
                  <a:pt x="536" y="9159"/>
                </a:moveTo>
                <a:cubicBezTo>
                  <a:pt x="1515" y="10269"/>
                  <a:pt x="4854" y="8025"/>
                  <a:pt x="5870" y="5417"/>
                </a:cubicBezTo>
                <a:cubicBezTo>
                  <a:pt x="6886" y="2809"/>
                  <a:pt x="6632" y="-239"/>
                  <a:pt x="4854" y="15"/>
                </a:cubicBezTo>
                <a:cubicBezTo>
                  <a:pt x="3076" y="269"/>
                  <a:pt x="4291" y="2139"/>
                  <a:pt x="3076" y="4519"/>
                </a:cubicBezTo>
                <a:cubicBezTo>
                  <a:pt x="1874" y="6873"/>
                  <a:pt x="-1242" y="7143"/>
                  <a:pt x="536" y="9159"/>
                </a:cubicBezTo>
                <a:close/>
              </a:path>
            </a:pathLst>
          </a:custGeom>
          <a:solidFill>
            <a:srgbClr val="00B050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5" name="Forme libre 4"/>
          <p:cNvSpPr/>
          <p:nvPr/>
        </p:nvSpPr>
        <p:spPr>
          <a:xfrm>
            <a:off x="415046" y="2727102"/>
            <a:ext cx="2161116" cy="201220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19" h="6163">
                <a:moveTo>
                  <a:pt x="253" y="637"/>
                </a:moveTo>
                <a:cubicBezTo>
                  <a:pt x="1268" y="-633"/>
                  <a:pt x="6619" y="115"/>
                  <a:pt x="6619" y="1829"/>
                </a:cubicBezTo>
                <a:cubicBezTo>
                  <a:pt x="6619" y="3543"/>
                  <a:pt x="4333" y="6401"/>
                  <a:pt x="2809" y="6147"/>
                </a:cubicBezTo>
                <a:cubicBezTo>
                  <a:pt x="1286" y="5893"/>
                  <a:pt x="-711" y="1843"/>
                  <a:pt x="253" y="637"/>
                </a:cubicBezTo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44" name="Forme libre 43"/>
          <p:cNvSpPr/>
          <p:nvPr/>
        </p:nvSpPr>
        <p:spPr>
          <a:xfrm>
            <a:off x="415870" y="2720244"/>
            <a:ext cx="2161116" cy="201220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19" h="6163">
                <a:moveTo>
                  <a:pt x="253" y="637"/>
                </a:moveTo>
                <a:cubicBezTo>
                  <a:pt x="1268" y="-633"/>
                  <a:pt x="6619" y="115"/>
                  <a:pt x="6619" y="1829"/>
                </a:cubicBezTo>
                <a:cubicBezTo>
                  <a:pt x="6619" y="3543"/>
                  <a:pt x="4333" y="6401"/>
                  <a:pt x="2809" y="6147"/>
                </a:cubicBezTo>
                <a:cubicBezTo>
                  <a:pt x="1286" y="5893"/>
                  <a:pt x="-711" y="1843"/>
                  <a:pt x="253" y="637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2" name="Forme libre 1"/>
          <p:cNvSpPr/>
          <p:nvPr/>
        </p:nvSpPr>
        <p:spPr>
          <a:xfrm>
            <a:off x="4763076" y="4058451"/>
            <a:ext cx="912384" cy="9123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4" name="Forme libre 3"/>
          <p:cNvSpPr/>
          <p:nvPr/>
        </p:nvSpPr>
        <p:spPr>
          <a:xfrm>
            <a:off x="6067974" y="2731347"/>
            <a:ext cx="2405376" cy="235116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367" h="7201">
                <a:moveTo>
                  <a:pt x="142" y="1777"/>
                </a:moveTo>
                <a:cubicBezTo>
                  <a:pt x="596" y="581"/>
                  <a:pt x="3857" y="-509"/>
                  <a:pt x="5635" y="253"/>
                </a:cubicBezTo>
                <a:cubicBezTo>
                  <a:pt x="7413" y="1015"/>
                  <a:pt x="7614" y="4317"/>
                  <a:pt x="7159" y="5079"/>
                </a:cubicBezTo>
                <a:cubicBezTo>
                  <a:pt x="6704" y="5841"/>
                  <a:pt x="3095" y="7619"/>
                  <a:pt x="1825" y="7111"/>
                </a:cubicBezTo>
                <a:cubicBezTo>
                  <a:pt x="555" y="6603"/>
                  <a:pt x="-366" y="3115"/>
                  <a:pt x="142" y="1777"/>
                </a:cubicBezTo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8" name="Forme libre 7"/>
          <p:cNvSpPr/>
          <p:nvPr/>
        </p:nvSpPr>
        <p:spPr>
          <a:xfrm>
            <a:off x="585833" y="2909644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9" name="Forme libre 8"/>
          <p:cNvSpPr/>
          <p:nvPr/>
        </p:nvSpPr>
        <p:spPr>
          <a:xfrm>
            <a:off x="1166440" y="4153804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10" name="Forme libre 9"/>
          <p:cNvSpPr/>
          <p:nvPr/>
        </p:nvSpPr>
        <p:spPr>
          <a:xfrm>
            <a:off x="1995880" y="3158475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11" name="Forme libre 10"/>
          <p:cNvSpPr/>
          <p:nvPr/>
        </p:nvSpPr>
        <p:spPr>
          <a:xfrm>
            <a:off x="6663930" y="4472844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12" name="Forme libre 11"/>
          <p:cNvSpPr/>
          <p:nvPr/>
        </p:nvSpPr>
        <p:spPr>
          <a:xfrm>
            <a:off x="6249210" y="3311628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13" name="Forme libre 12"/>
          <p:cNvSpPr/>
          <p:nvPr/>
        </p:nvSpPr>
        <p:spPr>
          <a:xfrm>
            <a:off x="7576314" y="2896908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14" name="Forme libre 13"/>
          <p:cNvSpPr/>
          <p:nvPr/>
        </p:nvSpPr>
        <p:spPr>
          <a:xfrm>
            <a:off x="7908090" y="3975180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15" name="Forme libre 14"/>
          <p:cNvSpPr/>
          <p:nvPr/>
        </p:nvSpPr>
        <p:spPr>
          <a:xfrm>
            <a:off x="2855363" y="4473171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16" name="Forme libre 15"/>
          <p:cNvSpPr/>
          <p:nvPr/>
        </p:nvSpPr>
        <p:spPr>
          <a:xfrm>
            <a:off x="3933636" y="3394899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17" name="Forme libre 16"/>
          <p:cNvSpPr/>
          <p:nvPr/>
        </p:nvSpPr>
        <p:spPr>
          <a:xfrm>
            <a:off x="5011908" y="4307283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cxnSp>
        <p:nvCxnSpPr>
          <p:cNvPr id="18" name="Connecteur droit avec flèche 17"/>
          <p:cNvCxnSpPr>
            <a:stCxn id="8" idx="8"/>
            <a:endCxn id="9" idx="5"/>
          </p:cNvCxnSpPr>
          <p:nvPr/>
        </p:nvCxnSpPr>
        <p:spPr>
          <a:xfrm>
            <a:off x="793193" y="3324364"/>
            <a:ext cx="433977" cy="890169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19" name="Connecteur droit avec flèche 18"/>
          <p:cNvCxnSpPr>
            <a:stCxn id="9" idx="11"/>
            <a:endCxn id="10" idx="7"/>
          </p:cNvCxnSpPr>
          <p:nvPr/>
        </p:nvCxnSpPr>
        <p:spPr>
          <a:xfrm flipV="1">
            <a:off x="1520431" y="3512466"/>
            <a:ext cx="536179" cy="702068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0" name="Connecteur droit avec flèche 19"/>
          <p:cNvCxnSpPr>
            <a:stCxn id="10" idx="6"/>
            <a:endCxn id="8" idx="10"/>
          </p:cNvCxnSpPr>
          <p:nvPr/>
        </p:nvCxnSpPr>
        <p:spPr>
          <a:xfrm flipH="1" flipV="1">
            <a:off x="1000554" y="3117004"/>
            <a:ext cx="995327" cy="24883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1" name="Connecteur droit avec flèche 20"/>
          <p:cNvCxnSpPr>
            <a:stCxn id="16" idx="7"/>
            <a:endCxn id="15" idx="11"/>
          </p:cNvCxnSpPr>
          <p:nvPr/>
        </p:nvCxnSpPr>
        <p:spPr>
          <a:xfrm flipH="1">
            <a:off x="3209354" y="3748889"/>
            <a:ext cx="785012" cy="78501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headEnd type="arrow"/>
            <a:tailEnd type="arrow"/>
          </a:ln>
        </p:spPr>
      </p:cxnSp>
      <p:cxnSp>
        <p:nvCxnSpPr>
          <p:cNvPr id="22" name="Connecteur droit avec flèche 21"/>
          <p:cNvCxnSpPr>
            <a:stCxn id="11" idx="10"/>
            <a:endCxn id="14" idx="7"/>
          </p:cNvCxnSpPr>
          <p:nvPr/>
        </p:nvCxnSpPr>
        <p:spPr>
          <a:xfrm flipV="1">
            <a:off x="7078651" y="4329171"/>
            <a:ext cx="890169" cy="351033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3" name="Connecteur droit avec flèche 22"/>
          <p:cNvCxnSpPr>
            <a:stCxn id="14" idx="4"/>
            <a:endCxn id="13" idx="9"/>
          </p:cNvCxnSpPr>
          <p:nvPr/>
        </p:nvCxnSpPr>
        <p:spPr>
          <a:xfrm flipH="1" flipV="1">
            <a:off x="7930305" y="3250899"/>
            <a:ext cx="185145" cy="72428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4" name="Connecteur droit avec flèche 23"/>
          <p:cNvCxnSpPr>
            <a:stCxn id="13" idx="6"/>
            <a:endCxn id="12" idx="11"/>
          </p:cNvCxnSpPr>
          <p:nvPr/>
        </p:nvCxnSpPr>
        <p:spPr>
          <a:xfrm flipH="1">
            <a:off x="6603201" y="3104269"/>
            <a:ext cx="973113" cy="268089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5" name="Connecteur droit avec flèche 24"/>
          <p:cNvCxnSpPr>
            <a:stCxn id="12" idx="9"/>
            <a:endCxn id="11" idx="4"/>
          </p:cNvCxnSpPr>
          <p:nvPr/>
        </p:nvCxnSpPr>
        <p:spPr>
          <a:xfrm>
            <a:off x="6603201" y="3665619"/>
            <a:ext cx="268089" cy="807225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6" name="Connecteur droit avec flèche 25"/>
          <p:cNvCxnSpPr>
            <a:stCxn id="9" idx="9"/>
            <a:endCxn id="15" idx="6"/>
          </p:cNvCxnSpPr>
          <p:nvPr/>
        </p:nvCxnSpPr>
        <p:spPr>
          <a:xfrm>
            <a:off x="1520431" y="4507794"/>
            <a:ext cx="1334932" cy="172737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8" name="Connecteur droit avec flèche 27"/>
          <p:cNvCxnSpPr>
            <a:stCxn id="15" idx="10"/>
            <a:endCxn id="17" idx="6"/>
          </p:cNvCxnSpPr>
          <p:nvPr/>
        </p:nvCxnSpPr>
        <p:spPr>
          <a:xfrm flipV="1">
            <a:off x="3270083" y="4514643"/>
            <a:ext cx="1741825" cy="165888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29" name="Connecteur droit avec flèche 28"/>
          <p:cNvCxnSpPr>
            <a:stCxn id="17" idx="10"/>
            <a:endCxn id="11" idx="6"/>
          </p:cNvCxnSpPr>
          <p:nvPr/>
        </p:nvCxnSpPr>
        <p:spPr>
          <a:xfrm>
            <a:off x="5426628" y="4514643"/>
            <a:ext cx="1237302" cy="16556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1" name="Connecteur droit avec flèche 30"/>
          <p:cNvCxnSpPr>
            <a:stCxn id="10" idx="10"/>
            <a:endCxn id="16" idx="5"/>
          </p:cNvCxnSpPr>
          <p:nvPr/>
        </p:nvCxnSpPr>
        <p:spPr>
          <a:xfrm>
            <a:off x="2410601" y="3365836"/>
            <a:ext cx="1583765" cy="89793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2" name="Connecteur droit avec flèche 31"/>
          <p:cNvCxnSpPr>
            <a:stCxn id="10" idx="8"/>
            <a:endCxn id="15" idx="5"/>
          </p:cNvCxnSpPr>
          <p:nvPr/>
        </p:nvCxnSpPr>
        <p:spPr>
          <a:xfrm>
            <a:off x="2203240" y="3573196"/>
            <a:ext cx="712852" cy="960705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33" name="Forme libre 32"/>
          <p:cNvSpPr/>
          <p:nvPr/>
        </p:nvSpPr>
        <p:spPr>
          <a:xfrm>
            <a:off x="4016580" y="2233683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cxnSp>
        <p:nvCxnSpPr>
          <p:cNvPr id="34" name="Connecteur droit avec flèche 33"/>
          <p:cNvCxnSpPr>
            <a:stCxn id="33" idx="8"/>
            <a:endCxn id="16" idx="4"/>
          </p:cNvCxnSpPr>
          <p:nvPr/>
        </p:nvCxnSpPr>
        <p:spPr>
          <a:xfrm flipH="1">
            <a:off x="4140996" y="2648403"/>
            <a:ext cx="82944" cy="746496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headEnd type="arrow"/>
            <a:tailEnd type="arrow"/>
          </a:ln>
        </p:spPr>
      </p:cxnSp>
      <p:cxnSp>
        <p:nvCxnSpPr>
          <p:cNvPr id="35" name="Connecteur droit avec flèche 34"/>
          <p:cNvCxnSpPr>
            <a:stCxn id="10" idx="11"/>
            <a:endCxn id="33" idx="6"/>
          </p:cNvCxnSpPr>
          <p:nvPr/>
        </p:nvCxnSpPr>
        <p:spPr>
          <a:xfrm flipV="1">
            <a:off x="2349871" y="2441044"/>
            <a:ext cx="1666709" cy="77816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36" name="Forme libre 35"/>
          <p:cNvSpPr/>
          <p:nvPr/>
        </p:nvSpPr>
        <p:spPr>
          <a:xfrm>
            <a:off x="5592516" y="1818963"/>
            <a:ext cx="912384" cy="9123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37" name="Forme libre 36"/>
          <p:cNvSpPr/>
          <p:nvPr/>
        </p:nvSpPr>
        <p:spPr>
          <a:xfrm>
            <a:off x="5841347" y="2067794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38" name="Forme libre 37"/>
          <p:cNvSpPr/>
          <p:nvPr/>
        </p:nvSpPr>
        <p:spPr>
          <a:xfrm>
            <a:off x="1990656" y="1690954"/>
            <a:ext cx="912384" cy="9123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sp>
        <p:nvSpPr>
          <p:cNvPr id="39" name="Forme libre 38"/>
          <p:cNvSpPr/>
          <p:nvPr/>
        </p:nvSpPr>
        <p:spPr>
          <a:xfrm>
            <a:off x="2239488" y="1939787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Liberation Sans" pitchFamily="18"/>
              <a:ea typeface="Droid Sans" pitchFamily="2"/>
              <a:cs typeface="Lohit Devanagari" pitchFamily="2"/>
            </a:endParaRPr>
          </a:p>
        </p:txBody>
      </p:sp>
      <p:cxnSp>
        <p:nvCxnSpPr>
          <p:cNvPr id="40" name="Connecteur droit avec flèche 39"/>
          <p:cNvCxnSpPr>
            <a:stCxn id="8" idx="11"/>
            <a:endCxn id="39" idx="6"/>
          </p:cNvCxnSpPr>
          <p:nvPr/>
        </p:nvCxnSpPr>
        <p:spPr>
          <a:xfrm flipV="1">
            <a:off x="939824" y="2147147"/>
            <a:ext cx="1299665" cy="823226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Connecteur droit avec flèche 40"/>
          <p:cNvCxnSpPr>
            <a:stCxn id="39" idx="10"/>
            <a:endCxn id="33" idx="5"/>
          </p:cNvCxnSpPr>
          <p:nvPr/>
        </p:nvCxnSpPr>
        <p:spPr>
          <a:xfrm>
            <a:off x="2654208" y="2147147"/>
            <a:ext cx="1423101" cy="147266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2" name="Connecteur droit avec flèche 41"/>
          <p:cNvCxnSpPr>
            <a:stCxn id="33" idx="10"/>
            <a:endCxn id="37" idx="6"/>
          </p:cNvCxnSpPr>
          <p:nvPr/>
        </p:nvCxnSpPr>
        <p:spPr>
          <a:xfrm flipV="1">
            <a:off x="4431300" y="2275154"/>
            <a:ext cx="1410047" cy="165889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3" name="Connecteur droit avec flèche 42"/>
          <p:cNvCxnSpPr>
            <a:stCxn id="37" idx="10"/>
            <a:endCxn id="13" idx="5"/>
          </p:cNvCxnSpPr>
          <p:nvPr/>
        </p:nvCxnSpPr>
        <p:spPr>
          <a:xfrm>
            <a:off x="6256067" y="2275154"/>
            <a:ext cx="1380977" cy="682484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68" name="Connecteur droit avec flèche 67"/>
          <p:cNvCxnSpPr/>
          <p:nvPr/>
        </p:nvCxnSpPr>
        <p:spPr>
          <a:xfrm flipV="1">
            <a:off x="4348356" y="3518988"/>
            <a:ext cx="1900854" cy="8327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6" name="Flèche droite 5"/>
          <p:cNvSpPr/>
          <p:nvPr/>
        </p:nvSpPr>
        <p:spPr bwMode="auto">
          <a:xfrm rot="4060629">
            <a:off x="2832181" y="2365148"/>
            <a:ext cx="544188" cy="387754"/>
          </a:xfrm>
          <a:prstGeom prst="right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7" name="Flèche droite 46"/>
          <p:cNvSpPr/>
          <p:nvPr/>
        </p:nvSpPr>
        <p:spPr bwMode="auto">
          <a:xfrm rot="6156371">
            <a:off x="2999553" y="2936411"/>
            <a:ext cx="544188" cy="387754"/>
          </a:xfrm>
          <a:prstGeom prst="right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8" name="Flèche droite 47"/>
          <p:cNvSpPr/>
          <p:nvPr/>
        </p:nvSpPr>
        <p:spPr bwMode="auto">
          <a:xfrm rot="8202728">
            <a:off x="2520361" y="3669248"/>
            <a:ext cx="544188" cy="387754"/>
          </a:xfrm>
          <a:prstGeom prst="right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9" name="Flèche droite 48"/>
          <p:cNvSpPr/>
          <p:nvPr/>
        </p:nvSpPr>
        <p:spPr bwMode="auto">
          <a:xfrm rot="15948269">
            <a:off x="1944434" y="4709826"/>
            <a:ext cx="544188" cy="387754"/>
          </a:xfrm>
          <a:prstGeom prst="rightArrow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73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 animBg="1"/>
      <p:bldP spid="5" grpId="0" animBg="1"/>
      <p:bldP spid="44" grpId="0" animBg="1"/>
      <p:bldP spid="2" grpId="0" animBg="1"/>
      <p:bldP spid="4" grpId="0" animBg="1"/>
      <p:bldP spid="36" grpId="0" animBg="1"/>
      <p:bldP spid="38" grpId="0" animBg="1"/>
      <p:bldP spid="6" grpId="0" animBg="1"/>
      <p:bldP spid="6" grpId="1" animBg="1"/>
      <p:bldP spid="47" grpId="0" animBg="1"/>
      <p:bldP spid="47" grpId="1" animBg="1"/>
      <p:bldP spid="48" grpId="0" animBg="1"/>
      <p:bldP spid="48" grpId="1" animBg="1"/>
      <p:bldP spid="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e libre 33"/>
          <p:cNvSpPr/>
          <p:nvPr/>
        </p:nvSpPr>
        <p:spPr>
          <a:xfrm>
            <a:off x="4763076" y="4058451"/>
            <a:ext cx="912384" cy="9123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9" name="Forme libre 28"/>
          <p:cNvSpPr/>
          <p:nvPr/>
        </p:nvSpPr>
        <p:spPr>
          <a:xfrm>
            <a:off x="2597389" y="1979953"/>
            <a:ext cx="2110500" cy="308558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64" h="9450">
                <a:moveTo>
                  <a:pt x="536" y="9159"/>
                </a:moveTo>
                <a:cubicBezTo>
                  <a:pt x="1515" y="10269"/>
                  <a:pt x="4854" y="8025"/>
                  <a:pt x="5870" y="5417"/>
                </a:cubicBezTo>
                <a:cubicBezTo>
                  <a:pt x="6886" y="2809"/>
                  <a:pt x="6632" y="-239"/>
                  <a:pt x="4854" y="15"/>
                </a:cubicBezTo>
                <a:cubicBezTo>
                  <a:pt x="3076" y="269"/>
                  <a:pt x="4291" y="2139"/>
                  <a:pt x="3076" y="4519"/>
                </a:cubicBezTo>
                <a:cubicBezTo>
                  <a:pt x="1874" y="6873"/>
                  <a:pt x="-1242" y="7143"/>
                  <a:pt x="536" y="9159"/>
                </a:cubicBezTo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0" name="Forme libre 29"/>
          <p:cNvSpPr/>
          <p:nvPr/>
        </p:nvSpPr>
        <p:spPr>
          <a:xfrm>
            <a:off x="6067974" y="2731347"/>
            <a:ext cx="2405376" cy="235116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367" h="7201">
                <a:moveTo>
                  <a:pt x="142" y="1777"/>
                </a:moveTo>
                <a:cubicBezTo>
                  <a:pt x="596" y="581"/>
                  <a:pt x="3857" y="-509"/>
                  <a:pt x="5635" y="253"/>
                </a:cubicBezTo>
                <a:cubicBezTo>
                  <a:pt x="7413" y="1015"/>
                  <a:pt x="7614" y="4317"/>
                  <a:pt x="7159" y="5079"/>
                </a:cubicBezTo>
                <a:cubicBezTo>
                  <a:pt x="6704" y="5841"/>
                  <a:pt x="3095" y="7619"/>
                  <a:pt x="1825" y="7111"/>
                </a:cubicBezTo>
                <a:cubicBezTo>
                  <a:pt x="555" y="6603"/>
                  <a:pt x="-366" y="3115"/>
                  <a:pt x="142" y="1777"/>
                </a:cubicBezTo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415046" y="2727102"/>
            <a:ext cx="2161116" cy="201220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19" h="6163">
                <a:moveTo>
                  <a:pt x="253" y="637"/>
                </a:moveTo>
                <a:cubicBezTo>
                  <a:pt x="1268" y="-633"/>
                  <a:pt x="6619" y="115"/>
                  <a:pt x="6619" y="1829"/>
                </a:cubicBezTo>
                <a:cubicBezTo>
                  <a:pt x="6619" y="3543"/>
                  <a:pt x="4333" y="6401"/>
                  <a:pt x="2809" y="6147"/>
                </a:cubicBezTo>
                <a:cubicBezTo>
                  <a:pt x="1286" y="5893"/>
                  <a:pt x="-711" y="1843"/>
                  <a:pt x="253" y="637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5592516" y="1818963"/>
            <a:ext cx="912384" cy="9123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1990656" y="1690954"/>
            <a:ext cx="912384" cy="9123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  <p:txBody>
          <a:bodyPr vert="horz" wrap="none" lIns="81638" tIns="40819" rIns="81638" bIns="40819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6" name="Forme libre 15"/>
          <p:cNvSpPr/>
          <p:nvPr/>
        </p:nvSpPr>
        <p:spPr>
          <a:xfrm>
            <a:off x="3933635" y="3394902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1836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7" name="Forme libre 16"/>
          <p:cNvSpPr/>
          <p:nvPr/>
        </p:nvSpPr>
        <p:spPr>
          <a:xfrm>
            <a:off x="5011907" y="4307286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cxnSp>
        <p:nvCxnSpPr>
          <p:cNvPr id="27" name="Connecteur droit avec flèche 26"/>
          <p:cNvCxnSpPr>
            <a:stCxn id="16" idx="9"/>
            <a:endCxn id="17" idx="5"/>
          </p:cNvCxnSpPr>
          <p:nvPr/>
        </p:nvCxnSpPr>
        <p:spPr>
          <a:xfrm>
            <a:off x="4287625" y="3748892"/>
            <a:ext cx="785011" cy="619123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37" name="Forme libre 36"/>
          <p:cNvSpPr/>
          <p:nvPr/>
        </p:nvSpPr>
        <p:spPr>
          <a:xfrm>
            <a:off x="5841346" y="2067797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9" name="Forme libre 38"/>
          <p:cNvSpPr/>
          <p:nvPr/>
        </p:nvSpPr>
        <p:spPr>
          <a:xfrm>
            <a:off x="2239487" y="1939790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44" name="Forme libre 43"/>
          <p:cNvSpPr/>
          <p:nvPr/>
        </p:nvSpPr>
        <p:spPr>
          <a:xfrm>
            <a:off x="1227179" y="3365839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3</a:t>
            </a:r>
          </a:p>
        </p:txBody>
      </p:sp>
      <p:sp>
        <p:nvSpPr>
          <p:cNvPr id="45" name="Forme libre 44"/>
          <p:cNvSpPr/>
          <p:nvPr/>
        </p:nvSpPr>
        <p:spPr>
          <a:xfrm>
            <a:off x="3933635" y="3394902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3</a:t>
            </a:r>
          </a:p>
        </p:txBody>
      </p:sp>
      <p:sp>
        <p:nvSpPr>
          <p:cNvPr id="46" name="Forme libre 45"/>
          <p:cNvSpPr/>
          <p:nvPr/>
        </p:nvSpPr>
        <p:spPr>
          <a:xfrm>
            <a:off x="7133183" y="3681613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4</a:t>
            </a:r>
          </a:p>
        </p:txBody>
      </p:sp>
      <p:cxnSp>
        <p:nvCxnSpPr>
          <p:cNvPr id="47" name="Connecteur droit avec flèche 46"/>
          <p:cNvCxnSpPr>
            <a:stCxn id="44" idx="11"/>
            <a:endCxn id="39" idx="7"/>
          </p:cNvCxnSpPr>
          <p:nvPr/>
        </p:nvCxnSpPr>
        <p:spPr>
          <a:xfrm flipV="1">
            <a:off x="1581169" y="2293780"/>
            <a:ext cx="719048" cy="1132788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8" name="Connecteur droit avec flèche 47"/>
          <p:cNvCxnSpPr>
            <a:stCxn id="44" idx="10"/>
            <a:endCxn id="45" idx="6"/>
          </p:cNvCxnSpPr>
          <p:nvPr/>
        </p:nvCxnSpPr>
        <p:spPr>
          <a:xfrm>
            <a:off x="1641899" y="3573199"/>
            <a:ext cx="2291736" cy="29063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9" name="Connecteur droit avec flèche 48"/>
          <p:cNvCxnSpPr>
            <a:stCxn id="45" idx="9"/>
            <a:endCxn id="17" idx="5"/>
          </p:cNvCxnSpPr>
          <p:nvPr/>
        </p:nvCxnSpPr>
        <p:spPr>
          <a:xfrm>
            <a:off x="4287625" y="3748892"/>
            <a:ext cx="785011" cy="619123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0" name="Connecteur droit avec flèche 49"/>
          <p:cNvCxnSpPr>
            <a:stCxn id="45" idx="11"/>
            <a:endCxn id="37" idx="6"/>
          </p:cNvCxnSpPr>
          <p:nvPr/>
        </p:nvCxnSpPr>
        <p:spPr>
          <a:xfrm flipV="1">
            <a:off x="4287626" y="2275158"/>
            <a:ext cx="1553721" cy="1180474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1" name="Connecteur droit avec flèche 50"/>
          <p:cNvCxnSpPr>
            <a:stCxn id="45" idx="10"/>
            <a:endCxn id="46" idx="6"/>
          </p:cNvCxnSpPr>
          <p:nvPr/>
        </p:nvCxnSpPr>
        <p:spPr>
          <a:xfrm>
            <a:off x="4348355" y="3602262"/>
            <a:ext cx="2784828" cy="28671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2" name="Connecteur droit avec flèche 51"/>
          <p:cNvCxnSpPr>
            <a:stCxn id="17" idx="10"/>
            <a:endCxn id="46" idx="7"/>
          </p:cNvCxnSpPr>
          <p:nvPr/>
        </p:nvCxnSpPr>
        <p:spPr>
          <a:xfrm flipV="1">
            <a:off x="5426627" y="4035604"/>
            <a:ext cx="1767286" cy="479042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3" name="Connecteur droit avec flèche 52"/>
          <p:cNvCxnSpPr>
            <a:stCxn id="37" idx="9"/>
            <a:endCxn id="46" idx="5"/>
          </p:cNvCxnSpPr>
          <p:nvPr/>
        </p:nvCxnSpPr>
        <p:spPr>
          <a:xfrm>
            <a:off x="6195337" y="2421787"/>
            <a:ext cx="998576" cy="1320555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55" name="ZoneTexte 54"/>
          <p:cNvSpPr txBox="1"/>
          <p:nvPr/>
        </p:nvSpPr>
        <p:spPr>
          <a:xfrm>
            <a:off x="1734561" y="2489499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101582" y="2461945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cxnSp>
        <p:nvCxnSpPr>
          <p:cNvPr id="57" name="Connecteur droit avec flèche 56"/>
          <p:cNvCxnSpPr>
            <a:stCxn id="39" idx="9"/>
            <a:endCxn id="45" idx="5"/>
          </p:cNvCxnSpPr>
          <p:nvPr/>
        </p:nvCxnSpPr>
        <p:spPr>
          <a:xfrm>
            <a:off x="2593478" y="2293780"/>
            <a:ext cx="1400886" cy="116185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58" name="ZoneTexte 57"/>
          <p:cNvSpPr txBox="1"/>
          <p:nvPr/>
        </p:nvSpPr>
        <p:spPr>
          <a:xfrm>
            <a:off x="2716906" y="3271466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4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5389759" y="3361545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5831392" y="4000766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4615654" y="3764522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4917240" y="2505457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6504900" y="2529335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2309696" y="1981915"/>
            <a:ext cx="294842" cy="395534"/>
          </a:xfrm>
          <a:prstGeom prst="rect">
            <a:avLst/>
          </a:prstGeom>
          <a:noFill/>
          <a:ln w="38100"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911556" y="2109923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5082116" y="4349410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1527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 15"/>
          <p:cNvSpPr/>
          <p:nvPr/>
        </p:nvSpPr>
        <p:spPr>
          <a:xfrm>
            <a:off x="3933635" y="3394902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1836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7" name="Forme libre 16"/>
          <p:cNvSpPr/>
          <p:nvPr/>
        </p:nvSpPr>
        <p:spPr>
          <a:xfrm>
            <a:off x="5011907" y="4307286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cxnSp>
        <p:nvCxnSpPr>
          <p:cNvPr id="27" name="Connecteur droit avec flèche 26"/>
          <p:cNvCxnSpPr>
            <a:stCxn id="16" idx="9"/>
            <a:endCxn id="17" idx="5"/>
          </p:cNvCxnSpPr>
          <p:nvPr/>
        </p:nvCxnSpPr>
        <p:spPr>
          <a:xfrm>
            <a:off x="4287625" y="3748892"/>
            <a:ext cx="785011" cy="619123"/>
          </a:xfrm>
          <a:prstGeom prst="straightConnector1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37" name="Forme libre 36"/>
          <p:cNvSpPr/>
          <p:nvPr/>
        </p:nvSpPr>
        <p:spPr>
          <a:xfrm>
            <a:off x="5841346" y="2067797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9" name="Forme libre 38"/>
          <p:cNvSpPr/>
          <p:nvPr/>
        </p:nvSpPr>
        <p:spPr>
          <a:xfrm>
            <a:off x="2239487" y="1939790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44" name="Forme libre 43"/>
          <p:cNvSpPr/>
          <p:nvPr/>
        </p:nvSpPr>
        <p:spPr>
          <a:xfrm>
            <a:off x="1227179" y="3365839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3</a:t>
            </a:r>
          </a:p>
        </p:txBody>
      </p:sp>
      <p:sp>
        <p:nvSpPr>
          <p:cNvPr id="45" name="Forme libre 44"/>
          <p:cNvSpPr/>
          <p:nvPr/>
        </p:nvSpPr>
        <p:spPr>
          <a:xfrm>
            <a:off x="3933635" y="3394902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3</a:t>
            </a:r>
          </a:p>
        </p:txBody>
      </p:sp>
      <p:sp>
        <p:nvSpPr>
          <p:cNvPr id="46" name="Forme libre 45"/>
          <p:cNvSpPr/>
          <p:nvPr/>
        </p:nvSpPr>
        <p:spPr>
          <a:xfrm>
            <a:off x="7133183" y="3681613"/>
            <a:ext cx="414720" cy="414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89802" tIns="48983" rIns="89802" bIns="48983" anchor="ctr" anchorCtr="0" compatLnSpc="0">
            <a:no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4</a:t>
            </a:r>
          </a:p>
        </p:txBody>
      </p:sp>
      <p:cxnSp>
        <p:nvCxnSpPr>
          <p:cNvPr id="47" name="Connecteur droit avec flèche 46"/>
          <p:cNvCxnSpPr>
            <a:stCxn id="44" idx="11"/>
            <a:endCxn id="39" idx="7"/>
          </p:cNvCxnSpPr>
          <p:nvPr/>
        </p:nvCxnSpPr>
        <p:spPr>
          <a:xfrm flipV="1">
            <a:off x="1581169" y="2293780"/>
            <a:ext cx="719048" cy="1132788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8" name="Connecteur droit avec flèche 47"/>
          <p:cNvCxnSpPr>
            <a:stCxn id="44" idx="10"/>
            <a:endCxn id="45" idx="6"/>
          </p:cNvCxnSpPr>
          <p:nvPr/>
        </p:nvCxnSpPr>
        <p:spPr>
          <a:xfrm>
            <a:off x="1641899" y="3573199"/>
            <a:ext cx="2291736" cy="29063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9" name="Connecteur droit avec flèche 48"/>
          <p:cNvCxnSpPr>
            <a:stCxn id="45" idx="9"/>
            <a:endCxn id="17" idx="5"/>
          </p:cNvCxnSpPr>
          <p:nvPr/>
        </p:nvCxnSpPr>
        <p:spPr>
          <a:xfrm>
            <a:off x="4287625" y="3748892"/>
            <a:ext cx="785011" cy="619123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0" name="Connecteur droit avec flèche 49"/>
          <p:cNvCxnSpPr>
            <a:stCxn id="45" idx="11"/>
            <a:endCxn id="37" idx="6"/>
          </p:cNvCxnSpPr>
          <p:nvPr/>
        </p:nvCxnSpPr>
        <p:spPr>
          <a:xfrm flipV="1">
            <a:off x="4287626" y="2275158"/>
            <a:ext cx="1553721" cy="1180474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1" name="Connecteur droit avec flèche 50"/>
          <p:cNvCxnSpPr>
            <a:stCxn id="45" idx="10"/>
            <a:endCxn id="46" idx="6"/>
          </p:cNvCxnSpPr>
          <p:nvPr/>
        </p:nvCxnSpPr>
        <p:spPr>
          <a:xfrm>
            <a:off x="4348355" y="3602262"/>
            <a:ext cx="2784828" cy="28671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2" name="Connecteur droit avec flèche 51"/>
          <p:cNvCxnSpPr>
            <a:stCxn id="17" idx="10"/>
            <a:endCxn id="46" idx="7"/>
          </p:cNvCxnSpPr>
          <p:nvPr/>
        </p:nvCxnSpPr>
        <p:spPr>
          <a:xfrm flipV="1">
            <a:off x="5426627" y="4035604"/>
            <a:ext cx="1767286" cy="479042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3" name="Connecteur droit avec flèche 52"/>
          <p:cNvCxnSpPr>
            <a:stCxn id="37" idx="9"/>
            <a:endCxn id="46" idx="5"/>
          </p:cNvCxnSpPr>
          <p:nvPr/>
        </p:nvCxnSpPr>
        <p:spPr>
          <a:xfrm>
            <a:off x="6195337" y="2421787"/>
            <a:ext cx="998576" cy="1320555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55" name="ZoneTexte 54"/>
          <p:cNvSpPr txBox="1"/>
          <p:nvPr/>
        </p:nvSpPr>
        <p:spPr>
          <a:xfrm>
            <a:off x="1645851" y="2622441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101582" y="2461945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cxnSp>
        <p:nvCxnSpPr>
          <p:cNvPr id="57" name="Connecteur droit avec flèche 56"/>
          <p:cNvCxnSpPr>
            <a:stCxn id="39" idx="9"/>
            <a:endCxn id="45" idx="5"/>
          </p:cNvCxnSpPr>
          <p:nvPr/>
        </p:nvCxnSpPr>
        <p:spPr>
          <a:xfrm>
            <a:off x="2593478" y="2293780"/>
            <a:ext cx="1400886" cy="116185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58" name="ZoneTexte 57"/>
          <p:cNvSpPr txBox="1"/>
          <p:nvPr/>
        </p:nvSpPr>
        <p:spPr>
          <a:xfrm>
            <a:off x="2629872" y="3228633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4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5385041" y="3359486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6067368" y="3956069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4610868" y="3748892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4934695" y="2449089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6552576" y="2687266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2309696" y="1981915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911556" y="2109923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5082116" y="4349410"/>
            <a:ext cx="294842" cy="395534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  <a:ea typeface="Droid Sans" pitchFamily="2"/>
                <a:cs typeface="Lohit Devanagari" pitchFamily="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83211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88" y="783289"/>
            <a:ext cx="6745911" cy="5342875"/>
          </a:xfrm>
        </p:spPr>
      </p:pic>
      <p:grpSp>
        <p:nvGrpSpPr>
          <p:cNvPr id="4" name="Groupe 3"/>
          <p:cNvGrpSpPr/>
          <p:nvPr/>
        </p:nvGrpSpPr>
        <p:grpSpPr>
          <a:xfrm rot="19878738">
            <a:off x="1853545" y="950343"/>
            <a:ext cx="2804895" cy="1458247"/>
            <a:chOff x="5709311" y="4738009"/>
            <a:chExt cx="2804895" cy="1458247"/>
          </a:xfrm>
        </p:grpSpPr>
        <p:sp>
          <p:nvSpPr>
            <p:cNvPr id="5" name="Flèche vers le bas 4"/>
            <p:cNvSpPr/>
            <p:nvPr/>
          </p:nvSpPr>
          <p:spPr bwMode="auto">
            <a:xfrm rot="7135268">
              <a:off x="6379909" y="4067411"/>
              <a:ext cx="1458247" cy="2799444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 rot="1738682">
              <a:off x="5991772" y="5254636"/>
              <a:ext cx="25224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   250 millions</a:t>
              </a:r>
              <a:endParaRPr lang="fr-FR" sz="2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 rot="18076527">
            <a:off x="6538226" y="4082517"/>
            <a:ext cx="2804895" cy="1458247"/>
            <a:chOff x="5709311" y="4738009"/>
            <a:chExt cx="2804895" cy="1458247"/>
          </a:xfrm>
        </p:grpSpPr>
        <p:sp>
          <p:nvSpPr>
            <p:cNvPr id="9" name="Flèche vers le bas 8"/>
            <p:cNvSpPr/>
            <p:nvPr/>
          </p:nvSpPr>
          <p:spPr bwMode="auto">
            <a:xfrm rot="7135268">
              <a:off x="6379909" y="4067411"/>
              <a:ext cx="1458247" cy="2799444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 rot="1738682">
              <a:off x="5991772" y="5254636"/>
              <a:ext cx="25224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 250 millions</a:t>
              </a:r>
              <a:endParaRPr lang="fr-FR" sz="2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" name="Ellipse 2"/>
          <p:cNvSpPr/>
          <p:nvPr/>
        </p:nvSpPr>
        <p:spPr bwMode="auto">
          <a:xfrm rot="1261332">
            <a:off x="1245236" y="3405330"/>
            <a:ext cx="5631159" cy="281262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 rot="17205121">
            <a:off x="4688625" y="1907584"/>
            <a:ext cx="2804895" cy="1458247"/>
            <a:chOff x="5709311" y="4738009"/>
            <a:chExt cx="2804895" cy="1458247"/>
          </a:xfrm>
        </p:grpSpPr>
        <p:sp>
          <p:nvSpPr>
            <p:cNvPr id="12" name="Flèche vers le bas 11"/>
            <p:cNvSpPr/>
            <p:nvPr/>
          </p:nvSpPr>
          <p:spPr bwMode="auto">
            <a:xfrm rot="7135268">
              <a:off x="6379909" y="4067411"/>
              <a:ext cx="1458247" cy="2799444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 rot="1738682">
              <a:off x="5991772" y="5254636"/>
              <a:ext cx="25224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       726 000</a:t>
              </a:r>
              <a:endParaRPr lang="fr-FR" sz="2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595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"/>
    </mc:Choice>
    <mc:Fallback xmlns="">
      <p:transition spd="slow" advTm="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74315" y="2365614"/>
            <a:ext cx="3348446" cy="181588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alibri" panose="020F0502020204030204" pitchFamily="34" charset="0"/>
              </a:rPr>
              <a:t>Twitter social graph</a:t>
            </a:r>
          </a:p>
          <a:p>
            <a:pPr marL="0" lvl="1"/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500 million </a:t>
            </a:r>
            <a:r>
              <a:rPr lang="en-US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nodes</a:t>
            </a:r>
          </a:p>
        </p:txBody>
      </p:sp>
      <p:sp>
        <p:nvSpPr>
          <p:cNvPr id="5" name="Flèche droite 4"/>
          <p:cNvSpPr/>
          <p:nvPr/>
        </p:nvSpPr>
        <p:spPr bwMode="auto">
          <a:xfrm>
            <a:off x="3758493" y="2845751"/>
            <a:ext cx="1797269" cy="732499"/>
          </a:xfrm>
          <a:prstGeom prst="rightArrow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691494" y="2286047"/>
            <a:ext cx="3214063" cy="181588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alibri" panose="020F0502020204030204" pitchFamily="34" charset="0"/>
              </a:rPr>
              <a:t>Directed acyclic graph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249 million nodes</a:t>
            </a:r>
            <a:endParaRPr lang="en-US" sz="3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88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88"/>
    </mc:Choice>
    <mc:Fallback xmlns="">
      <p:transition spd="slow" advTm="183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/>
          <p:cNvSpPr/>
          <p:nvPr/>
        </p:nvSpPr>
        <p:spPr>
          <a:xfrm>
            <a:off x="6435720" y="536639"/>
            <a:ext cx="2195280" cy="160092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099" h="4448">
                <a:moveTo>
                  <a:pt x="189" y="3856"/>
                </a:moveTo>
                <a:cubicBezTo>
                  <a:pt x="-827" y="2332"/>
                  <a:pt x="2475" y="-236"/>
                  <a:pt x="4761" y="18"/>
                </a:cubicBezTo>
                <a:cubicBezTo>
                  <a:pt x="7047" y="272"/>
                  <a:pt x="5963" y="2050"/>
                  <a:pt x="4761" y="2812"/>
                </a:cubicBezTo>
                <a:cubicBezTo>
                  <a:pt x="3559" y="3574"/>
                  <a:pt x="1205" y="5380"/>
                  <a:pt x="189" y="3856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5" name="Forme libre 4"/>
          <p:cNvSpPr/>
          <p:nvPr/>
        </p:nvSpPr>
        <p:spPr>
          <a:xfrm>
            <a:off x="4949280" y="559679"/>
            <a:ext cx="1005840" cy="10058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accent1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6" name="Forme libre 5"/>
          <p:cNvSpPr/>
          <p:nvPr/>
        </p:nvSpPr>
        <p:spPr>
          <a:xfrm>
            <a:off x="3943440" y="1438080"/>
            <a:ext cx="1005840" cy="10058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accent1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7" name="Forme libre 6"/>
          <p:cNvSpPr/>
          <p:nvPr/>
        </p:nvSpPr>
        <p:spPr>
          <a:xfrm>
            <a:off x="0" y="643199"/>
            <a:ext cx="4147200" cy="166463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521" h="4625">
                <a:moveTo>
                  <a:pt x="5112" y="1700"/>
                </a:moveTo>
                <a:cubicBezTo>
                  <a:pt x="6597" y="1087"/>
                  <a:pt x="10446" y="-1094"/>
                  <a:pt x="11462" y="684"/>
                </a:cubicBezTo>
                <a:cubicBezTo>
                  <a:pt x="12478" y="2716"/>
                  <a:pt x="0" y="6024"/>
                  <a:pt x="0" y="3986"/>
                </a:cubicBezTo>
                <a:cubicBezTo>
                  <a:pt x="0" y="1948"/>
                  <a:pt x="3354" y="2425"/>
                  <a:pt x="5112" y="1700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8" name="Forme libre 7"/>
          <p:cNvSpPr/>
          <p:nvPr/>
        </p:nvSpPr>
        <p:spPr>
          <a:xfrm>
            <a:off x="2268000" y="4351200"/>
            <a:ext cx="4739040" cy="164159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165" h="4561">
                <a:moveTo>
                  <a:pt x="4708" y="44"/>
                </a:moveTo>
                <a:cubicBezTo>
                  <a:pt x="5978" y="479"/>
                  <a:pt x="6486" y="1749"/>
                  <a:pt x="8264" y="1822"/>
                </a:cubicBezTo>
                <a:cubicBezTo>
                  <a:pt x="10042" y="1895"/>
                  <a:pt x="11820" y="352"/>
                  <a:pt x="12836" y="1314"/>
                </a:cubicBezTo>
                <a:cubicBezTo>
                  <a:pt x="13852" y="2276"/>
                  <a:pt x="12328" y="3854"/>
                  <a:pt x="10804" y="4362"/>
                </a:cubicBezTo>
                <a:cubicBezTo>
                  <a:pt x="9280" y="4870"/>
                  <a:pt x="6994" y="4362"/>
                  <a:pt x="5216" y="3346"/>
                </a:cubicBezTo>
                <a:cubicBezTo>
                  <a:pt x="3438" y="2330"/>
                  <a:pt x="1406" y="5632"/>
                  <a:pt x="136" y="3854"/>
                </a:cubicBezTo>
                <a:cubicBezTo>
                  <a:pt x="-809" y="2531"/>
                  <a:pt x="3438" y="-391"/>
                  <a:pt x="4708" y="44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9" name="Forme libre 8"/>
          <p:cNvSpPr/>
          <p:nvPr/>
        </p:nvSpPr>
        <p:spPr>
          <a:xfrm>
            <a:off x="0" y="2167079"/>
            <a:ext cx="3791159" cy="26654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532" h="7405">
                <a:moveTo>
                  <a:pt x="9498" y="261"/>
                </a:moveTo>
                <a:cubicBezTo>
                  <a:pt x="10721" y="675"/>
                  <a:pt x="10954" y="4144"/>
                  <a:pt x="9684" y="5087"/>
                </a:cubicBezTo>
                <a:cubicBezTo>
                  <a:pt x="8414" y="6030"/>
                  <a:pt x="6973" y="7578"/>
                  <a:pt x="4858" y="7389"/>
                </a:cubicBezTo>
                <a:cubicBezTo>
                  <a:pt x="3338" y="7253"/>
                  <a:pt x="-381" y="6958"/>
                  <a:pt x="32" y="5087"/>
                </a:cubicBezTo>
                <a:cubicBezTo>
                  <a:pt x="775" y="1718"/>
                  <a:pt x="6230" y="-845"/>
                  <a:pt x="9498" y="261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0" name="Forme libre 9"/>
          <p:cNvSpPr/>
          <p:nvPr/>
        </p:nvSpPr>
        <p:spPr>
          <a:xfrm>
            <a:off x="4795559" y="1706641"/>
            <a:ext cx="4351680" cy="314460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089" h="8736">
                <a:moveTo>
                  <a:pt x="1680" y="1453"/>
                </a:moveTo>
                <a:cubicBezTo>
                  <a:pt x="1171" y="2483"/>
                  <a:pt x="1680" y="3353"/>
                  <a:pt x="1680" y="4755"/>
                </a:cubicBezTo>
                <a:cubicBezTo>
                  <a:pt x="1680" y="6157"/>
                  <a:pt x="-606" y="6787"/>
                  <a:pt x="156" y="8057"/>
                </a:cubicBezTo>
                <a:cubicBezTo>
                  <a:pt x="1120" y="9665"/>
                  <a:pt x="3204" y="7041"/>
                  <a:pt x="5236" y="8057"/>
                </a:cubicBezTo>
                <a:cubicBezTo>
                  <a:pt x="7268" y="9073"/>
                  <a:pt x="8524" y="8843"/>
                  <a:pt x="10062" y="8057"/>
                </a:cubicBezTo>
                <a:cubicBezTo>
                  <a:pt x="11154" y="7361"/>
                  <a:pt x="12272" y="5798"/>
                  <a:pt x="11840" y="4501"/>
                </a:cubicBezTo>
                <a:cubicBezTo>
                  <a:pt x="11078" y="2215"/>
                  <a:pt x="12927" y="951"/>
                  <a:pt x="11586" y="183"/>
                </a:cubicBezTo>
                <a:cubicBezTo>
                  <a:pt x="10148" y="-640"/>
                  <a:pt x="8551" y="1554"/>
                  <a:pt x="6946" y="1961"/>
                </a:cubicBezTo>
                <a:cubicBezTo>
                  <a:pt x="5064" y="2439"/>
                  <a:pt x="2539" y="-288"/>
                  <a:pt x="1680" y="1453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1" name="Forme libre 10"/>
          <p:cNvSpPr/>
          <p:nvPr/>
        </p:nvSpPr>
        <p:spPr>
          <a:xfrm>
            <a:off x="4090320" y="2773680"/>
            <a:ext cx="1005840" cy="10058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accent1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2" name="Forme libre 11"/>
          <p:cNvSpPr/>
          <p:nvPr/>
        </p:nvSpPr>
        <p:spPr>
          <a:xfrm>
            <a:off x="4364640" y="3047999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3" name="Forme libre 12"/>
          <p:cNvSpPr/>
          <p:nvPr/>
        </p:nvSpPr>
        <p:spPr>
          <a:xfrm>
            <a:off x="5680800" y="2241599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4" name="Forme libre 13"/>
          <p:cNvSpPr/>
          <p:nvPr/>
        </p:nvSpPr>
        <p:spPr>
          <a:xfrm>
            <a:off x="6046560" y="352176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5" name="Forme libre 14"/>
          <p:cNvSpPr/>
          <p:nvPr/>
        </p:nvSpPr>
        <p:spPr>
          <a:xfrm>
            <a:off x="3530160" y="4641359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6" name="Forme libre 15"/>
          <p:cNvSpPr/>
          <p:nvPr/>
        </p:nvSpPr>
        <p:spPr>
          <a:xfrm>
            <a:off x="7326719" y="269880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7" name="Forme libre 16"/>
          <p:cNvSpPr/>
          <p:nvPr/>
        </p:nvSpPr>
        <p:spPr>
          <a:xfrm>
            <a:off x="7326719" y="416184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8" name="Forme libre 17"/>
          <p:cNvSpPr/>
          <p:nvPr/>
        </p:nvSpPr>
        <p:spPr>
          <a:xfrm>
            <a:off x="8424000" y="354120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19" name="Forme libre 18"/>
          <p:cNvSpPr/>
          <p:nvPr/>
        </p:nvSpPr>
        <p:spPr>
          <a:xfrm>
            <a:off x="3029039" y="233304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0" name="Forme libre 19"/>
          <p:cNvSpPr/>
          <p:nvPr/>
        </p:nvSpPr>
        <p:spPr>
          <a:xfrm>
            <a:off x="2937600" y="343032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1" name="Forme libre 20"/>
          <p:cNvSpPr/>
          <p:nvPr/>
        </p:nvSpPr>
        <p:spPr>
          <a:xfrm>
            <a:off x="1566000" y="279024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2" name="Forme libre 21"/>
          <p:cNvSpPr/>
          <p:nvPr/>
        </p:nvSpPr>
        <p:spPr>
          <a:xfrm>
            <a:off x="1748880" y="416184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194400" y="370464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4" name="Forme libre 23"/>
          <p:cNvSpPr/>
          <p:nvPr/>
        </p:nvSpPr>
        <p:spPr>
          <a:xfrm>
            <a:off x="5132160" y="416184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5" name="Forme libre 24"/>
          <p:cNvSpPr/>
          <p:nvPr/>
        </p:nvSpPr>
        <p:spPr>
          <a:xfrm>
            <a:off x="6340320" y="489624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6" name="Forme libre 25"/>
          <p:cNvSpPr/>
          <p:nvPr/>
        </p:nvSpPr>
        <p:spPr>
          <a:xfrm>
            <a:off x="4877279" y="526200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8515440" y="196728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8" name="Forme libre 27"/>
          <p:cNvSpPr/>
          <p:nvPr/>
        </p:nvSpPr>
        <p:spPr>
          <a:xfrm>
            <a:off x="7875360" y="72600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29" name="Forme libre 28"/>
          <p:cNvSpPr/>
          <p:nvPr/>
        </p:nvSpPr>
        <p:spPr>
          <a:xfrm>
            <a:off x="1840320" y="134664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0" name="Forme libre 29"/>
          <p:cNvSpPr/>
          <p:nvPr/>
        </p:nvSpPr>
        <p:spPr>
          <a:xfrm>
            <a:off x="3486240" y="79800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1" name="Forme libre 30"/>
          <p:cNvSpPr/>
          <p:nvPr/>
        </p:nvSpPr>
        <p:spPr>
          <a:xfrm>
            <a:off x="4217760" y="1692959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5223599" y="81456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3" name="Forme libre 32"/>
          <p:cNvSpPr/>
          <p:nvPr/>
        </p:nvSpPr>
        <p:spPr>
          <a:xfrm>
            <a:off x="2591280" y="5189999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sp>
        <p:nvSpPr>
          <p:cNvPr id="34" name="Forme libre 33"/>
          <p:cNvSpPr/>
          <p:nvPr/>
        </p:nvSpPr>
        <p:spPr>
          <a:xfrm>
            <a:off x="6686640" y="1457519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cxnSp>
        <p:nvCxnSpPr>
          <p:cNvPr id="35" name="Connecteur droit avec flèche 34"/>
          <p:cNvCxnSpPr>
            <a:stCxn id="12" idx="11"/>
            <a:endCxn id="13" idx="7"/>
          </p:cNvCxnSpPr>
          <p:nvPr/>
        </p:nvCxnSpPr>
        <p:spPr>
          <a:xfrm flipV="1">
            <a:off x="4754890" y="2631849"/>
            <a:ext cx="992860" cy="48310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6" name="Connecteur droit avec flèche 35"/>
          <p:cNvCxnSpPr>
            <a:stCxn id="12" idx="10"/>
            <a:endCxn id="14" idx="5"/>
          </p:cNvCxnSpPr>
          <p:nvPr/>
        </p:nvCxnSpPr>
        <p:spPr>
          <a:xfrm>
            <a:off x="4821840" y="3276599"/>
            <a:ext cx="1291670" cy="31211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7" name="Connecteur droit avec flèche 36"/>
          <p:cNvCxnSpPr>
            <a:stCxn id="12" idx="9"/>
            <a:endCxn id="24" idx="5"/>
          </p:cNvCxnSpPr>
          <p:nvPr/>
        </p:nvCxnSpPr>
        <p:spPr>
          <a:xfrm>
            <a:off x="4754890" y="3438249"/>
            <a:ext cx="444220" cy="79054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8" name="Connecteur droit avec flèche 37"/>
          <p:cNvCxnSpPr>
            <a:stCxn id="19" idx="10"/>
            <a:endCxn id="12" idx="5"/>
          </p:cNvCxnSpPr>
          <p:nvPr/>
        </p:nvCxnSpPr>
        <p:spPr>
          <a:xfrm>
            <a:off x="3486239" y="2561640"/>
            <a:ext cx="945351" cy="553309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39" name="Connecteur droit avec flèche 38"/>
          <p:cNvCxnSpPr>
            <a:stCxn id="20" idx="10"/>
            <a:endCxn id="12" idx="6"/>
          </p:cNvCxnSpPr>
          <p:nvPr/>
        </p:nvCxnSpPr>
        <p:spPr>
          <a:xfrm flipV="1">
            <a:off x="3394800" y="3276599"/>
            <a:ext cx="969840" cy="38232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0" name="Connecteur droit avec flèche 39"/>
          <p:cNvCxnSpPr>
            <a:stCxn id="20" idx="9"/>
            <a:endCxn id="24" idx="6"/>
          </p:cNvCxnSpPr>
          <p:nvPr/>
        </p:nvCxnSpPr>
        <p:spPr>
          <a:xfrm>
            <a:off x="3327850" y="3820570"/>
            <a:ext cx="1804310" cy="56987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1" name="Connecteur droit avec flèche 40"/>
          <p:cNvCxnSpPr>
            <a:stCxn id="19" idx="11"/>
            <a:endCxn id="31" idx="6"/>
          </p:cNvCxnSpPr>
          <p:nvPr/>
        </p:nvCxnSpPr>
        <p:spPr>
          <a:xfrm flipV="1">
            <a:off x="3419289" y="1921559"/>
            <a:ext cx="798471" cy="47843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2" name="Connecteur droit avec flèche 41"/>
          <p:cNvCxnSpPr>
            <a:stCxn id="31" idx="10"/>
            <a:endCxn id="13" idx="5"/>
          </p:cNvCxnSpPr>
          <p:nvPr/>
        </p:nvCxnSpPr>
        <p:spPr>
          <a:xfrm>
            <a:off x="4674960" y="1921559"/>
            <a:ext cx="1072790" cy="38699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3" name="Connecteur droit avec flèche 42"/>
          <p:cNvCxnSpPr>
            <a:stCxn id="21" idx="11"/>
            <a:endCxn id="19" idx="6"/>
          </p:cNvCxnSpPr>
          <p:nvPr/>
        </p:nvCxnSpPr>
        <p:spPr>
          <a:xfrm flipV="1">
            <a:off x="1956250" y="2561640"/>
            <a:ext cx="1072789" cy="29555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4" name="Connecteur droit avec flèche 43"/>
          <p:cNvCxnSpPr>
            <a:stCxn id="19" idx="8"/>
            <a:endCxn id="20" idx="4"/>
          </p:cNvCxnSpPr>
          <p:nvPr/>
        </p:nvCxnSpPr>
        <p:spPr>
          <a:xfrm flipH="1">
            <a:off x="3166200" y="2790240"/>
            <a:ext cx="91439" cy="64008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5" name="Connecteur droit avec flèche 44"/>
          <p:cNvCxnSpPr>
            <a:stCxn id="23" idx="11"/>
            <a:endCxn id="21" idx="6"/>
          </p:cNvCxnSpPr>
          <p:nvPr/>
        </p:nvCxnSpPr>
        <p:spPr>
          <a:xfrm flipV="1">
            <a:off x="584650" y="3018840"/>
            <a:ext cx="981350" cy="75275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6" name="Connecteur droit avec flèche 45"/>
          <p:cNvCxnSpPr>
            <a:stCxn id="23" idx="9"/>
            <a:endCxn id="22" idx="6"/>
          </p:cNvCxnSpPr>
          <p:nvPr/>
        </p:nvCxnSpPr>
        <p:spPr>
          <a:xfrm>
            <a:off x="584650" y="4094890"/>
            <a:ext cx="1164230" cy="29555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7" name="Connecteur droit avec flèche 46"/>
          <p:cNvCxnSpPr>
            <a:stCxn id="22" idx="10"/>
            <a:endCxn id="20" idx="7"/>
          </p:cNvCxnSpPr>
          <p:nvPr/>
        </p:nvCxnSpPr>
        <p:spPr>
          <a:xfrm flipV="1">
            <a:off x="2206080" y="3820570"/>
            <a:ext cx="798470" cy="56987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8" name="Connecteur droit avec flèche 47"/>
          <p:cNvCxnSpPr>
            <a:stCxn id="21" idx="4"/>
            <a:endCxn id="29" idx="8"/>
          </p:cNvCxnSpPr>
          <p:nvPr/>
        </p:nvCxnSpPr>
        <p:spPr>
          <a:xfrm flipV="1">
            <a:off x="1794600" y="1803840"/>
            <a:ext cx="274320" cy="98640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49" name="Connecteur droit avec flèche 48"/>
          <p:cNvCxnSpPr>
            <a:stCxn id="29" idx="10"/>
            <a:endCxn id="30" idx="6"/>
          </p:cNvCxnSpPr>
          <p:nvPr/>
        </p:nvCxnSpPr>
        <p:spPr>
          <a:xfrm flipV="1">
            <a:off x="2297520" y="1026600"/>
            <a:ext cx="1188720" cy="54864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0" name="Connecteur droit avec flèche 49"/>
          <p:cNvCxnSpPr>
            <a:stCxn id="13" idx="10"/>
            <a:endCxn id="16" idx="6"/>
          </p:cNvCxnSpPr>
          <p:nvPr/>
        </p:nvCxnSpPr>
        <p:spPr>
          <a:xfrm>
            <a:off x="6138000" y="2470199"/>
            <a:ext cx="1188719" cy="45720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1" name="Connecteur droit avec flèche 50"/>
          <p:cNvCxnSpPr>
            <a:stCxn id="16" idx="10"/>
            <a:endCxn id="27" idx="7"/>
          </p:cNvCxnSpPr>
          <p:nvPr/>
        </p:nvCxnSpPr>
        <p:spPr>
          <a:xfrm flipV="1">
            <a:off x="7783919" y="2357530"/>
            <a:ext cx="798471" cy="56987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2" name="Connecteur droit avec flèche 51"/>
          <p:cNvCxnSpPr>
            <a:stCxn id="14" idx="9"/>
            <a:endCxn id="17" idx="6"/>
          </p:cNvCxnSpPr>
          <p:nvPr/>
        </p:nvCxnSpPr>
        <p:spPr>
          <a:xfrm>
            <a:off x="6436810" y="3912010"/>
            <a:ext cx="889909" cy="47843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3" name="Connecteur droit avec flèche 52"/>
          <p:cNvCxnSpPr>
            <a:stCxn id="14" idx="11"/>
            <a:endCxn id="16" idx="7"/>
          </p:cNvCxnSpPr>
          <p:nvPr/>
        </p:nvCxnSpPr>
        <p:spPr>
          <a:xfrm flipV="1">
            <a:off x="6436810" y="3089050"/>
            <a:ext cx="956859" cy="49966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4" name="Connecteur droit avec flèche 53"/>
          <p:cNvCxnSpPr>
            <a:stCxn id="17" idx="10"/>
            <a:endCxn id="18" idx="7"/>
          </p:cNvCxnSpPr>
          <p:nvPr/>
        </p:nvCxnSpPr>
        <p:spPr>
          <a:xfrm flipV="1">
            <a:off x="7783919" y="3931450"/>
            <a:ext cx="707031" cy="45899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5" name="Connecteur droit avec flèche 54"/>
          <p:cNvCxnSpPr>
            <a:stCxn id="26" idx="10"/>
            <a:endCxn id="25" idx="6"/>
          </p:cNvCxnSpPr>
          <p:nvPr/>
        </p:nvCxnSpPr>
        <p:spPr>
          <a:xfrm flipV="1">
            <a:off x="5334479" y="5124840"/>
            <a:ext cx="1005841" cy="36576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6" name="Connecteur droit avec flèche 55"/>
          <p:cNvCxnSpPr>
            <a:stCxn id="26" idx="6"/>
            <a:endCxn id="15" idx="9"/>
          </p:cNvCxnSpPr>
          <p:nvPr/>
        </p:nvCxnSpPr>
        <p:spPr>
          <a:xfrm flipH="1" flipV="1">
            <a:off x="3920410" y="5031609"/>
            <a:ext cx="956869" cy="45899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7" name="Connecteur droit avec flèche 56"/>
          <p:cNvCxnSpPr>
            <a:stCxn id="28" idx="7"/>
            <a:endCxn id="34" idx="11"/>
          </p:cNvCxnSpPr>
          <p:nvPr/>
        </p:nvCxnSpPr>
        <p:spPr>
          <a:xfrm flipH="1">
            <a:off x="7076890" y="1116250"/>
            <a:ext cx="865420" cy="408219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8" name="Connecteur droit avec flèche 57"/>
          <p:cNvCxnSpPr>
            <a:stCxn id="34" idx="8"/>
            <a:endCxn id="16" idx="5"/>
          </p:cNvCxnSpPr>
          <p:nvPr/>
        </p:nvCxnSpPr>
        <p:spPr>
          <a:xfrm>
            <a:off x="6915240" y="1914719"/>
            <a:ext cx="478429" cy="851031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59" name="Connecteur droit avec flèche 58"/>
          <p:cNvCxnSpPr>
            <a:stCxn id="32" idx="6"/>
            <a:endCxn id="30" idx="10"/>
          </p:cNvCxnSpPr>
          <p:nvPr/>
        </p:nvCxnSpPr>
        <p:spPr>
          <a:xfrm flipH="1" flipV="1">
            <a:off x="3943440" y="1026600"/>
            <a:ext cx="1280159" cy="1656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60" name="Connecteur droit avec flèche 59"/>
          <p:cNvCxnSpPr>
            <a:stCxn id="32" idx="10"/>
            <a:endCxn id="34" idx="5"/>
          </p:cNvCxnSpPr>
          <p:nvPr/>
        </p:nvCxnSpPr>
        <p:spPr>
          <a:xfrm>
            <a:off x="5680799" y="1043160"/>
            <a:ext cx="1072791" cy="481309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61" name="Forme libre 60"/>
          <p:cNvSpPr/>
          <p:nvPr/>
        </p:nvSpPr>
        <p:spPr>
          <a:xfrm>
            <a:off x="377280" y="1709880"/>
            <a:ext cx="457200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8FF"/>
          </a:solidFill>
          <a:ln w="25400">
            <a:solidFill>
              <a:srgbClr val="000000"/>
            </a:solidFill>
            <a:prstDash val="solid"/>
          </a:ln>
        </p:spPr>
        <p:txBody>
          <a:bodyPr vert="horz" wrap="non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Calibri" panose="020F0502020204030204" pitchFamily="34" charset="0"/>
              <a:ea typeface="Droid Sans" pitchFamily="2"/>
              <a:cs typeface="Lohit Devanagari" pitchFamily="2"/>
            </a:endParaRPr>
          </a:p>
        </p:txBody>
      </p:sp>
      <p:cxnSp>
        <p:nvCxnSpPr>
          <p:cNvPr id="62" name="Connecteur droit avec flèche 61"/>
          <p:cNvCxnSpPr>
            <a:stCxn id="21" idx="5"/>
            <a:endCxn id="61" idx="9"/>
          </p:cNvCxnSpPr>
          <p:nvPr/>
        </p:nvCxnSpPr>
        <p:spPr>
          <a:xfrm flipH="1" flipV="1">
            <a:off x="767530" y="2100130"/>
            <a:ext cx="865420" cy="75706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63" name="Connecteur droit avec flèche 62"/>
          <p:cNvCxnSpPr>
            <a:stCxn id="14" idx="10"/>
            <a:endCxn id="18" idx="6"/>
          </p:cNvCxnSpPr>
          <p:nvPr/>
        </p:nvCxnSpPr>
        <p:spPr>
          <a:xfrm>
            <a:off x="6503760" y="3750360"/>
            <a:ext cx="1920240" cy="1944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cxnSp>
        <p:nvCxnSpPr>
          <p:cNvPr id="64" name="Connecteur droit avec flèche 63"/>
          <p:cNvCxnSpPr>
            <a:stCxn id="22" idx="4"/>
            <a:endCxn id="21" idx="8"/>
          </p:cNvCxnSpPr>
          <p:nvPr/>
        </p:nvCxnSpPr>
        <p:spPr>
          <a:xfrm flipH="1" flipV="1">
            <a:off x="1794600" y="3247440"/>
            <a:ext cx="182880" cy="914400"/>
          </a:xfrm>
          <a:prstGeom prst="straightConnector1">
            <a:avLst/>
          </a:prstGeom>
          <a:noFill/>
          <a:ln w="25400">
            <a:solidFill>
              <a:srgbClr val="000000"/>
            </a:solidFill>
            <a:prstDash val="solid"/>
            <a:tailEnd type="arrow"/>
          </a:ln>
        </p:spPr>
      </p:cxnSp>
      <p:sp>
        <p:nvSpPr>
          <p:cNvPr id="65" name="ZoneTexte 64"/>
          <p:cNvSpPr txBox="1"/>
          <p:nvPr/>
        </p:nvSpPr>
        <p:spPr>
          <a:xfrm>
            <a:off x="4269900" y="2372638"/>
            <a:ext cx="689141" cy="52920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alibri" panose="020F0502020204030204" pitchFamily="34" charset="0"/>
                <a:ea typeface="Droid Sans" pitchFamily="2"/>
                <a:cs typeface="Lohit Devanagari" pitchFamily="2"/>
              </a:rPr>
              <a:t>LSC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7966800" y="2829120"/>
            <a:ext cx="824883" cy="52920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Calibri" panose="020F0502020204030204" pitchFamily="34" charset="0"/>
                <a:ea typeface="Droid Sans" pitchFamily="2"/>
                <a:cs typeface="Lohit Devanagari" pitchFamily="2"/>
              </a:rPr>
              <a:t>OUT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2121479" y="3073920"/>
            <a:ext cx="504026" cy="52920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Calibri" panose="020F0502020204030204" pitchFamily="34" charset="0"/>
                <a:ea typeface="Droid Sans" pitchFamily="2"/>
                <a:cs typeface="Lohit Devanagari" pitchFamily="2"/>
              </a:rPr>
              <a:t>IN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3264528" y="5929150"/>
            <a:ext cx="2483222" cy="52920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alibri" panose="020F0502020204030204" pitchFamily="34" charset="0"/>
                <a:ea typeface="Droid Sans" pitchFamily="2"/>
                <a:cs typeface="Lohit Devanagari" pitchFamily="2"/>
              </a:rPr>
              <a:t>DISCONNECTED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419513" y="591363"/>
            <a:ext cx="2018286" cy="52920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alibri" panose="020F0502020204030204" pitchFamily="34" charset="0"/>
                <a:ea typeface="Droid Sans" pitchFamily="2"/>
                <a:cs typeface="Lohit Devanagari" pitchFamily="2"/>
              </a:rPr>
              <a:t>IN-TENDRILS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6654616" y="98845"/>
            <a:ext cx="2339143" cy="52920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alibri" panose="020F0502020204030204" pitchFamily="34" charset="0"/>
                <a:ea typeface="Droid Sans" pitchFamily="2"/>
                <a:cs typeface="Lohit Devanagari" pitchFamily="2"/>
              </a:rPr>
              <a:t>OUT-TENDRILS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915190" y="174096"/>
            <a:ext cx="1178890" cy="52920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alibri" panose="020F0502020204030204" pitchFamily="34" charset="0"/>
                <a:ea typeface="Droid Sans" pitchFamily="2"/>
                <a:cs typeface="Lohit Devanagari" pitchFamily="2"/>
              </a:rPr>
              <a:t>OTHER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3723000" y="1047112"/>
            <a:ext cx="1446719" cy="52920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Calibri" panose="020F0502020204030204" pitchFamily="34" charset="0"/>
                <a:ea typeface="Droid Sans" pitchFamily="2"/>
                <a:cs typeface="Lohit Devanagari" pitchFamily="2"/>
              </a:rPr>
              <a:t>BRIDGES</a:t>
            </a:r>
          </a:p>
        </p:txBody>
      </p:sp>
    </p:spTree>
    <p:extLst>
      <p:ext uri="{BB962C8B-B14F-4D97-AF65-F5344CB8AC3E}">
        <p14:creationId xmlns:p14="http://schemas.microsoft.com/office/powerpoint/2010/main" val="84815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6977553" y="2711815"/>
            <a:ext cx="2026015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3200" dirty="0" smtClean="0">
                <a:latin typeface="Calibri" panose="020F0502020204030204" pitchFamily="34" charset="0"/>
              </a:rPr>
              <a:t>Macro structure</a:t>
            </a:r>
          </a:p>
          <a:p>
            <a:r>
              <a:rPr lang="fr-FR" dirty="0" smtClean="0">
                <a:solidFill>
                  <a:srgbClr val="FF0000"/>
                </a:solidFill>
                <a:latin typeface="Calibri" panose="020F0502020204030204" pitchFamily="34" charset="0"/>
              </a:rPr>
              <a:t>8 components</a:t>
            </a:r>
            <a:endParaRPr lang="fr-FR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0798" y="2650260"/>
            <a:ext cx="2669176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anose="020F0502020204030204" pitchFamily="34" charset="0"/>
              </a:rPr>
              <a:t>Twitter social graph</a:t>
            </a: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500 million nodes</a:t>
            </a:r>
          </a:p>
        </p:txBody>
      </p:sp>
      <p:sp>
        <p:nvSpPr>
          <p:cNvPr id="8" name="Flèche droite 7"/>
          <p:cNvSpPr/>
          <p:nvPr/>
        </p:nvSpPr>
        <p:spPr bwMode="auto">
          <a:xfrm>
            <a:off x="2881563" y="2997891"/>
            <a:ext cx="726415" cy="751289"/>
          </a:xfrm>
          <a:prstGeom prst="rightArrow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678325" y="2465594"/>
            <a:ext cx="2304915" cy="181588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anose="020F0502020204030204" pitchFamily="34" charset="0"/>
              </a:rPr>
              <a:t>Directed acyclic graph</a:t>
            </a: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249 million nodes</a:t>
            </a: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10" name="Flèche droite 9"/>
          <p:cNvSpPr/>
          <p:nvPr/>
        </p:nvSpPr>
        <p:spPr bwMode="auto">
          <a:xfrm>
            <a:off x="6117189" y="3059446"/>
            <a:ext cx="726415" cy="751289"/>
          </a:xfrm>
          <a:prstGeom prst="rightArrow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84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88"/>
    </mc:Choice>
    <mc:Fallback xmlns="">
      <p:transition spd="slow" advTm="183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3471" y="1119753"/>
            <a:ext cx="8880529" cy="2212383"/>
          </a:xfrm>
        </p:spPr>
        <p:txBody>
          <a:bodyPr/>
          <a:lstStyle/>
          <a:p>
            <a:pPr marL="0" indent="0">
              <a:buNone/>
            </a:pPr>
            <a:r>
              <a:rPr lang="en-US" sz="6000" dirty="0" smtClean="0"/>
              <a:t>What is the physical meaning of decomposition?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70632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0FF41DB-EC35-4B9E-86A8-2D65B6D7670E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285"/>
            <a:ext cx="9144000" cy="663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6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22"/>
    </mc:Choice>
    <mc:Fallback xmlns="">
      <p:transition spd="slow" advTm="17522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0FF41DB-EC35-4B9E-86A8-2D65B6D7670E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285"/>
            <a:ext cx="9144000" cy="663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2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36"/>
    </mc:Choice>
    <mc:Fallback xmlns="">
      <p:transition spd="slow" advTm="7036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0FF41DB-EC35-4B9E-86A8-2D65B6D7670E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285"/>
            <a:ext cx="9144000" cy="663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0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3"/>
    </mc:Choice>
    <mc:Fallback xmlns="">
      <p:transition spd="slow" advTm="6173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0FF41DB-EC35-4B9E-86A8-2D65B6D7670E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285"/>
            <a:ext cx="9144000" cy="663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2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27"/>
    </mc:Choice>
    <mc:Fallback xmlns="">
      <p:transition spd="slow" advTm="10527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pic>
        <p:nvPicPr>
          <p:cNvPr id="5" name="Espace réservé du contenu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647"/>
            <a:ext cx="9144000" cy="6634800"/>
          </a:xfrm>
        </p:spPr>
      </p:pic>
    </p:spTree>
    <p:extLst>
      <p:ext uri="{BB962C8B-B14F-4D97-AF65-F5344CB8AC3E}">
        <p14:creationId xmlns:p14="http://schemas.microsoft.com/office/powerpoint/2010/main" val="186535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09"/>
    </mc:Choice>
    <mc:Fallback xmlns="">
      <p:transition spd="slow" advTm="20209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57" y="57310"/>
            <a:ext cx="9187714" cy="6665143"/>
          </a:xfrm>
        </p:spPr>
      </p:pic>
      <p:grpSp>
        <p:nvGrpSpPr>
          <p:cNvPr id="8" name="Groupe 7"/>
          <p:cNvGrpSpPr/>
          <p:nvPr/>
        </p:nvGrpSpPr>
        <p:grpSpPr>
          <a:xfrm>
            <a:off x="721896" y="57309"/>
            <a:ext cx="8309809" cy="3279449"/>
            <a:chOff x="1099226" y="515566"/>
            <a:chExt cx="7337999" cy="3037774"/>
          </a:xfrm>
        </p:grpSpPr>
        <p:sp>
          <p:nvSpPr>
            <p:cNvPr id="7" name="Rectangle 6"/>
            <p:cNvSpPr/>
            <p:nvPr/>
          </p:nvSpPr>
          <p:spPr bwMode="auto">
            <a:xfrm>
              <a:off x="1879783" y="2906996"/>
              <a:ext cx="6146628" cy="64634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099226" y="515566"/>
              <a:ext cx="7337999" cy="236381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1225685" y="303086"/>
            <a:ext cx="2898842" cy="70788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alibri" panose="020F0502020204030204" pitchFamily="34" charset="0"/>
              </a:rPr>
              <a:t>1</a:t>
            </a:r>
            <a:r>
              <a:rPr lang="en-US" sz="4000" dirty="0" smtClean="0">
                <a:latin typeface="Calibri" panose="020F0502020204030204" pitchFamily="34" charset="0"/>
              </a:rPr>
              <a:t>% </a:t>
            </a:r>
            <a:r>
              <a:rPr lang="fr-FR" sz="4000" dirty="0" err="1" smtClean="0">
                <a:latin typeface="Calibri" panose="020F0502020204030204" pitchFamily="34" charset="0"/>
              </a:rPr>
              <a:t>accounts</a:t>
            </a:r>
            <a:endParaRPr lang="fr-FR" sz="4000" dirty="0">
              <a:latin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225685" y="1835735"/>
            <a:ext cx="3291293" cy="70788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alibri" panose="020F0502020204030204" pitchFamily="34" charset="0"/>
              </a:rPr>
              <a:t>&lt;0.01% tweets</a:t>
            </a:r>
            <a:endParaRPr lang="en-US" sz="4000" dirty="0">
              <a:latin typeface="Calibri" panose="020F0502020204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225685" y="1062287"/>
            <a:ext cx="3291293" cy="70788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alibri" panose="020F0502020204030204" pitchFamily="34" charset="0"/>
              </a:rPr>
              <a:t>&lt;0.01% edges</a:t>
            </a:r>
            <a:endParaRPr lang="en-US" sz="400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673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38"/>
    </mc:Choice>
    <mc:Fallback xmlns="">
      <p:transition spd="slow" advTm="23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43" y="1"/>
            <a:ext cx="7729200" cy="5607077"/>
          </a:xfrm>
          <a:solidFill>
            <a:schemeClr val="bg1">
              <a:alpha val="90000"/>
            </a:schemeClr>
          </a:solidFill>
        </p:spPr>
      </p:pic>
      <p:grpSp>
        <p:nvGrpSpPr>
          <p:cNvPr id="8" name="Groupe 7"/>
          <p:cNvGrpSpPr/>
          <p:nvPr/>
        </p:nvGrpSpPr>
        <p:grpSpPr>
          <a:xfrm>
            <a:off x="145915" y="1634247"/>
            <a:ext cx="8998085" cy="4484113"/>
            <a:chOff x="145915" y="1634247"/>
            <a:chExt cx="8998085" cy="4484113"/>
          </a:xfrm>
        </p:grpSpPr>
        <p:sp>
          <p:nvSpPr>
            <p:cNvPr id="3" name="Rectangle 2"/>
            <p:cNvSpPr/>
            <p:nvPr/>
          </p:nvSpPr>
          <p:spPr bwMode="auto">
            <a:xfrm>
              <a:off x="145915" y="1634247"/>
              <a:ext cx="3190672" cy="4426085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5953328" y="1692275"/>
              <a:ext cx="3190672" cy="4426085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3336586" y="1974715"/>
              <a:ext cx="2616741" cy="1060316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3073685" y="382184"/>
            <a:ext cx="59630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anose="020F0502020204030204" pitchFamily="34" charset="0"/>
              </a:rPr>
              <a:t>98% of the tweets</a:t>
            </a:r>
          </a:p>
          <a:p>
            <a:r>
              <a:rPr lang="fr-FR" sz="4000" dirty="0" smtClean="0">
                <a:latin typeface="Calibri" panose="020F0502020204030204" pitchFamily="34" charset="0"/>
              </a:rPr>
              <a:t>98% of the </a:t>
            </a:r>
            <a:r>
              <a:rPr lang="fr-FR" sz="4000" dirty="0" err="1" smtClean="0">
                <a:latin typeface="Calibri" panose="020F0502020204030204" pitchFamily="34" charset="0"/>
              </a:rPr>
              <a:t>edges</a:t>
            </a:r>
            <a:endParaRPr lang="fr-FR" sz="4000" dirty="0" smtClean="0">
              <a:latin typeface="Calibri" panose="020F0502020204030204" pitchFamily="34" charset="0"/>
            </a:endParaRPr>
          </a:p>
          <a:p>
            <a:r>
              <a:rPr lang="fr-FR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50% of the </a:t>
            </a:r>
            <a:r>
              <a:rPr lang="fr-FR" sz="40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accounts</a:t>
            </a:r>
            <a:endParaRPr lang="fr-FR" sz="4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5709311" y="4738009"/>
            <a:ext cx="2804895" cy="1458247"/>
            <a:chOff x="5709311" y="4738009"/>
            <a:chExt cx="2804895" cy="1458247"/>
          </a:xfrm>
        </p:grpSpPr>
        <p:sp>
          <p:nvSpPr>
            <p:cNvPr id="10" name="Flèche vers le bas 9"/>
            <p:cNvSpPr/>
            <p:nvPr/>
          </p:nvSpPr>
          <p:spPr bwMode="auto">
            <a:xfrm rot="7135268">
              <a:off x="6379909" y="4067411"/>
              <a:ext cx="1458247" cy="2799444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 rot="1738682">
              <a:off x="5991772" y="5285413"/>
              <a:ext cx="25224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Regular </a:t>
              </a:r>
              <a:r>
                <a:rPr lang="fr-FR" b="1" dirty="0" err="1" smtClean="0">
                  <a:solidFill>
                    <a:schemeClr val="bg1"/>
                  </a:solidFill>
                  <a:latin typeface="Calibri" panose="020F0502020204030204" pitchFamily="34" charset="0"/>
                </a:rPr>
                <a:t>activity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4558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92"/>
    </mc:Choice>
    <mc:Fallback xmlns="">
      <p:transition spd="slow" advTm="17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43" y="1"/>
            <a:ext cx="7729200" cy="5607077"/>
          </a:xfrm>
          <a:solidFill>
            <a:schemeClr val="bg1">
              <a:alpha val="90000"/>
            </a:schemeClr>
          </a:solidFill>
        </p:spPr>
      </p:pic>
      <p:grpSp>
        <p:nvGrpSpPr>
          <p:cNvPr id="8" name="Groupe 7"/>
          <p:cNvGrpSpPr/>
          <p:nvPr/>
        </p:nvGrpSpPr>
        <p:grpSpPr>
          <a:xfrm>
            <a:off x="145916" y="1634247"/>
            <a:ext cx="7626484" cy="4484113"/>
            <a:chOff x="145915" y="1634247"/>
            <a:chExt cx="8998085" cy="4484113"/>
          </a:xfrm>
        </p:grpSpPr>
        <p:sp>
          <p:nvSpPr>
            <p:cNvPr id="3" name="Rectangle 2"/>
            <p:cNvSpPr/>
            <p:nvPr/>
          </p:nvSpPr>
          <p:spPr bwMode="auto">
            <a:xfrm>
              <a:off x="145915" y="1634247"/>
              <a:ext cx="5821820" cy="4426085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5953328" y="1692275"/>
              <a:ext cx="3190672" cy="4426085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3073685" y="382184"/>
            <a:ext cx="59630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anose="020F0502020204030204" pitchFamily="34" charset="0"/>
              </a:rPr>
              <a:t>1,5% of the tweets</a:t>
            </a:r>
          </a:p>
          <a:p>
            <a:r>
              <a:rPr lang="fr-FR" sz="4000" dirty="0" smtClean="0">
                <a:latin typeface="Calibri" panose="020F0502020204030204" pitchFamily="34" charset="0"/>
              </a:rPr>
              <a:t>5,3% of the </a:t>
            </a:r>
            <a:r>
              <a:rPr lang="fr-FR" sz="4000" dirty="0" err="1" smtClean="0">
                <a:latin typeface="Calibri" panose="020F0502020204030204" pitchFamily="34" charset="0"/>
              </a:rPr>
              <a:t>accounts</a:t>
            </a:r>
            <a:endParaRPr lang="fr-FR" sz="4000" dirty="0" smtClean="0">
              <a:latin typeface="Calibri" panose="020F0502020204030204" pitchFamily="34" charset="0"/>
            </a:endParaRPr>
          </a:p>
          <a:p>
            <a:r>
              <a:rPr lang="fr-FR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0% </a:t>
            </a:r>
            <a:r>
              <a:rPr lang="fr-FR" sz="40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outgoing</a:t>
            </a:r>
            <a:r>
              <a:rPr lang="fr-FR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fr-FR" sz="40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edges</a:t>
            </a:r>
            <a:endParaRPr lang="fr-FR" sz="4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 rot="5803049">
            <a:off x="5364892" y="3743667"/>
            <a:ext cx="3394941" cy="1495192"/>
            <a:chOff x="5398738" y="4774541"/>
            <a:chExt cx="3394941" cy="1495192"/>
          </a:xfrm>
        </p:grpSpPr>
        <p:sp>
          <p:nvSpPr>
            <p:cNvPr id="10" name="Flèche vers le bas 9"/>
            <p:cNvSpPr/>
            <p:nvPr/>
          </p:nvSpPr>
          <p:spPr bwMode="auto">
            <a:xfrm rot="7135268">
              <a:off x="6499188" y="3975242"/>
              <a:ext cx="1495192" cy="3093790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 rot="12547892">
              <a:off x="5398738" y="5233198"/>
              <a:ext cx="33126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 smtClean="0">
                  <a:solidFill>
                    <a:schemeClr val="bg1"/>
                  </a:solidFill>
                  <a:latin typeface="Calibri" panose="020F0502020204030204" pitchFamily="34" charset="0"/>
                </a:rPr>
                <a:t>Selfish</a:t>
              </a:r>
              <a:r>
                <a:rPr lang="fr-FR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 </a:t>
              </a:r>
              <a:r>
                <a:rPr lang="fr-FR" b="1" dirty="0" err="1" smtClean="0">
                  <a:solidFill>
                    <a:schemeClr val="bg1"/>
                  </a:solidFill>
                  <a:latin typeface="Calibri" panose="020F0502020204030204" pitchFamily="34" charset="0"/>
                </a:rPr>
                <a:t>celebrities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6433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21"/>
    </mc:Choice>
    <mc:Fallback xmlns="">
      <p:transition spd="slow" advTm="354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43" y="1"/>
            <a:ext cx="7729200" cy="5607077"/>
          </a:xfrm>
          <a:solidFill>
            <a:schemeClr val="bg1">
              <a:alpha val="90000"/>
            </a:schemeClr>
          </a:solidFill>
        </p:spPr>
      </p:pic>
      <p:grpSp>
        <p:nvGrpSpPr>
          <p:cNvPr id="12" name="Groupe 11"/>
          <p:cNvGrpSpPr/>
          <p:nvPr/>
        </p:nvGrpSpPr>
        <p:grpSpPr>
          <a:xfrm>
            <a:off x="410446" y="1835359"/>
            <a:ext cx="8033163" cy="4484113"/>
            <a:chOff x="439627" y="1634247"/>
            <a:chExt cx="8033163" cy="4484113"/>
          </a:xfrm>
        </p:grpSpPr>
        <p:grpSp>
          <p:nvGrpSpPr>
            <p:cNvPr id="8" name="Groupe 7"/>
            <p:cNvGrpSpPr/>
            <p:nvPr/>
          </p:nvGrpSpPr>
          <p:grpSpPr>
            <a:xfrm>
              <a:off x="1906621" y="1634247"/>
              <a:ext cx="6566169" cy="4484113"/>
              <a:chOff x="145915" y="1634247"/>
              <a:chExt cx="8998085" cy="4484113"/>
            </a:xfrm>
          </p:grpSpPr>
          <p:sp>
            <p:nvSpPr>
              <p:cNvPr id="3" name="Rectangle 2"/>
              <p:cNvSpPr/>
              <p:nvPr/>
            </p:nvSpPr>
            <p:spPr bwMode="auto">
              <a:xfrm>
                <a:off x="145915" y="1634247"/>
                <a:ext cx="5821820" cy="4426085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 bwMode="auto">
              <a:xfrm>
                <a:off x="5953328" y="1692275"/>
                <a:ext cx="3190672" cy="4426085"/>
              </a:xfrm>
              <a:prstGeom prst="rect">
                <a:avLst/>
              </a:prstGeom>
              <a:solidFill>
                <a:schemeClr val="bg1">
                  <a:alpha val="85000"/>
                </a:schemeClr>
              </a:soli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 bwMode="auto">
            <a:xfrm>
              <a:off x="439627" y="3589506"/>
              <a:ext cx="1466993" cy="1780162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3073685" y="382184"/>
            <a:ext cx="59630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alibri" panose="020F0502020204030204" pitchFamily="34" charset="0"/>
              </a:rPr>
              <a:t>21,4% </a:t>
            </a:r>
            <a:r>
              <a:rPr lang="fr-FR" sz="4000" dirty="0" smtClean="0">
                <a:latin typeface="Calibri" panose="020F0502020204030204" pitchFamily="34" charset="0"/>
              </a:rPr>
              <a:t>of the </a:t>
            </a:r>
            <a:r>
              <a:rPr lang="fr-FR" sz="4000" dirty="0" err="1" smtClean="0">
                <a:latin typeface="Calibri" panose="020F0502020204030204" pitchFamily="34" charset="0"/>
              </a:rPr>
              <a:t>accounts</a:t>
            </a:r>
            <a:endParaRPr lang="fr-FR" sz="4000" dirty="0">
              <a:latin typeface="Calibri" panose="020F0502020204030204" pitchFamily="34" charset="0"/>
            </a:endParaRPr>
          </a:p>
          <a:p>
            <a:r>
              <a:rPr lang="fr-FR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0,25% of the tweets</a:t>
            </a:r>
          </a:p>
        </p:txBody>
      </p:sp>
      <p:grpSp>
        <p:nvGrpSpPr>
          <p:cNvPr id="13" name="Groupe 12"/>
          <p:cNvGrpSpPr/>
          <p:nvPr/>
        </p:nvGrpSpPr>
        <p:grpSpPr>
          <a:xfrm rot="496879">
            <a:off x="1389388" y="3400431"/>
            <a:ext cx="2966315" cy="1458247"/>
            <a:chOff x="5709311" y="4738009"/>
            <a:chExt cx="2966315" cy="1458247"/>
          </a:xfrm>
        </p:grpSpPr>
        <p:sp>
          <p:nvSpPr>
            <p:cNvPr id="14" name="Flèche vers le bas 13"/>
            <p:cNvSpPr/>
            <p:nvPr/>
          </p:nvSpPr>
          <p:spPr bwMode="auto">
            <a:xfrm rot="7135268">
              <a:off x="6379909" y="4067411"/>
              <a:ext cx="1458247" cy="2799444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 rot="1738682">
              <a:off x="5980992" y="5327128"/>
              <a:ext cx="26946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Passive </a:t>
              </a:r>
              <a:r>
                <a:rPr lang="fr-FR" b="1" dirty="0" err="1" smtClean="0">
                  <a:solidFill>
                    <a:schemeClr val="bg1"/>
                  </a:solidFill>
                  <a:latin typeface="Calibri" panose="020F0502020204030204" pitchFamily="34" charset="0"/>
                </a:rPr>
                <a:t>users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1114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32"/>
    </mc:Choice>
    <mc:Fallback xmlns="">
      <p:transition spd="slow" advTm="20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43" y="1"/>
            <a:ext cx="7729200" cy="5607077"/>
          </a:xfrm>
          <a:solidFill>
            <a:schemeClr val="bg1">
              <a:alpha val="90000"/>
            </a:schemeClr>
          </a:solidFill>
        </p:spPr>
      </p:pic>
      <p:grpSp>
        <p:nvGrpSpPr>
          <p:cNvPr id="8" name="Groupe 7"/>
          <p:cNvGrpSpPr/>
          <p:nvPr/>
        </p:nvGrpSpPr>
        <p:grpSpPr>
          <a:xfrm>
            <a:off x="145914" y="1634248"/>
            <a:ext cx="8998086" cy="4484112"/>
            <a:chOff x="145914" y="1634248"/>
            <a:chExt cx="8998086" cy="4484112"/>
          </a:xfrm>
        </p:grpSpPr>
        <p:sp>
          <p:nvSpPr>
            <p:cNvPr id="3" name="Rectangle 2"/>
            <p:cNvSpPr/>
            <p:nvPr/>
          </p:nvSpPr>
          <p:spPr bwMode="auto">
            <a:xfrm>
              <a:off x="145914" y="1634248"/>
              <a:ext cx="3190671" cy="2169268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5953328" y="1692275"/>
              <a:ext cx="3190672" cy="4426085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3336586" y="1974715"/>
              <a:ext cx="2616741" cy="1060316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3073685" y="382184"/>
            <a:ext cx="59630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anose="020F0502020204030204" pitchFamily="34" charset="0"/>
              </a:rPr>
              <a:t>21,6% of the </a:t>
            </a:r>
            <a:r>
              <a:rPr lang="fr-FR" sz="4000" dirty="0" err="1" smtClean="0">
                <a:latin typeface="Calibri" panose="020F0502020204030204" pitchFamily="34" charset="0"/>
              </a:rPr>
              <a:t>accounts</a:t>
            </a:r>
            <a:endParaRPr lang="fr-FR" sz="4000" dirty="0" smtClean="0">
              <a:latin typeface="Calibri" panose="020F0502020204030204" pitchFamily="34" charset="0"/>
            </a:endParaRPr>
          </a:p>
          <a:p>
            <a:r>
              <a:rPr lang="fr-FR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99% no </a:t>
            </a:r>
            <a:r>
              <a:rPr lang="fr-FR" sz="40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edge</a:t>
            </a:r>
            <a:endParaRPr lang="fr-FR" sz="40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fr-FR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80% no tweet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249038" y="2987516"/>
            <a:ext cx="2826722" cy="2715212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2791013" y="4705731"/>
            <a:ext cx="2804895" cy="1458247"/>
            <a:chOff x="5709311" y="4738009"/>
            <a:chExt cx="2804895" cy="1458247"/>
          </a:xfrm>
        </p:grpSpPr>
        <p:sp>
          <p:nvSpPr>
            <p:cNvPr id="14" name="Flèche vers le bas 13"/>
            <p:cNvSpPr/>
            <p:nvPr/>
          </p:nvSpPr>
          <p:spPr bwMode="auto">
            <a:xfrm rot="7135268">
              <a:off x="6379909" y="4067411"/>
              <a:ext cx="1458247" cy="2799444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 rot="1738682">
              <a:off x="5991772" y="5285413"/>
              <a:ext cx="25224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     Spammeurs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3931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21"/>
    </mc:Choice>
    <mc:Fallback xmlns="">
      <p:transition spd="slow" advTm="404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43191" y="1219200"/>
            <a:ext cx="8742852" cy="1470025"/>
          </a:xfrm>
        </p:spPr>
        <p:txBody>
          <a:bodyPr/>
          <a:lstStyle/>
          <a:p>
            <a:pPr algn="l" eaLnBrk="1" hangingPunct="1"/>
            <a:r>
              <a:rPr lang="en-US" sz="4800" noProof="0" dirty="0" smtClean="0"/>
              <a:t/>
            </a:r>
            <a:br>
              <a:rPr lang="en-US" sz="4800" noProof="0" dirty="0" smtClean="0"/>
            </a:br>
            <a:r>
              <a:rPr lang="en-US" sz="5400" dirty="0">
                <a:solidFill>
                  <a:schemeClr val="tx1"/>
                </a:solidFill>
              </a:rPr>
              <a:t>Information propagation in social networks</a:t>
            </a:r>
            <a:endParaRPr lang="en-US" sz="3200" noProof="0" dirty="0" smtClean="0">
              <a:solidFill>
                <a:schemeClr val="bg2"/>
              </a:solidFill>
            </a:endParaRP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04281" y="4783847"/>
            <a:ext cx="8735438" cy="1752600"/>
          </a:xfrm>
        </p:spPr>
        <p:txBody>
          <a:bodyPr/>
          <a:lstStyle/>
          <a:p>
            <a:pPr algn="l" eaLnBrk="1" hangingPunct="1"/>
            <a:r>
              <a:rPr lang="fr-FR" noProof="0" dirty="0" err="1" smtClean="0"/>
              <a:t>Maksym</a:t>
            </a:r>
            <a:r>
              <a:rPr lang="fr-FR" noProof="0" dirty="0" smtClean="0"/>
              <a:t> </a:t>
            </a:r>
            <a:r>
              <a:rPr lang="fr-FR" dirty="0" err="1" smtClean="0"/>
              <a:t>Gabielkov</a:t>
            </a:r>
            <a:r>
              <a:rPr lang="fr-FR" dirty="0" smtClean="0"/>
              <a:t>, </a:t>
            </a:r>
            <a:r>
              <a:rPr lang="fr-FR" dirty="0" err="1"/>
              <a:t>Ashwin</a:t>
            </a:r>
            <a:r>
              <a:rPr lang="fr-FR" dirty="0"/>
              <a:t> Rao, </a:t>
            </a:r>
            <a:r>
              <a:rPr lang="fr-FR" u="sng" noProof="0" dirty="0" smtClean="0"/>
              <a:t>Arnaud Legout</a:t>
            </a:r>
          </a:p>
          <a:p>
            <a:pPr algn="l" eaLnBrk="1" hangingPunct="1"/>
            <a:r>
              <a:rPr lang="fr-FR" sz="2400" dirty="0" smtClean="0">
                <a:solidFill>
                  <a:schemeClr val="bg2"/>
                </a:solidFill>
              </a:rPr>
              <a:t>EPI DIANA, Sophia Antipolis</a:t>
            </a:r>
            <a:endParaRPr lang="fr-FR" sz="2400" noProof="0" dirty="0" smtClean="0">
              <a:solidFill>
                <a:schemeClr val="bg2"/>
              </a:solidFill>
            </a:endParaRPr>
          </a:p>
          <a:p>
            <a:pPr algn="l" eaLnBrk="1" hangingPunct="1"/>
            <a:r>
              <a:rPr lang="fr-FR" sz="2000" dirty="0" smtClean="0">
                <a:solidFill>
                  <a:schemeClr val="bg2"/>
                </a:solidFill>
              </a:rPr>
              <a:t>{</a:t>
            </a:r>
            <a:r>
              <a:rPr lang="fr-FR" sz="2000" dirty="0" err="1" smtClean="0">
                <a:solidFill>
                  <a:schemeClr val="bg2"/>
                </a:solidFill>
              </a:rPr>
              <a:t>maksym.gabielkov</a:t>
            </a:r>
            <a:r>
              <a:rPr lang="fr-FR" sz="2000" dirty="0" smtClean="0">
                <a:solidFill>
                  <a:schemeClr val="bg2"/>
                </a:solidFill>
              </a:rPr>
              <a:t>, a</a:t>
            </a:r>
            <a:r>
              <a:rPr lang="fr-FR" sz="2000" noProof="0" dirty="0" err="1" smtClean="0">
                <a:solidFill>
                  <a:schemeClr val="bg2"/>
                </a:solidFill>
              </a:rPr>
              <a:t>rnaud.legout</a:t>
            </a:r>
            <a:r>
              <a:rPr lang="fr-FR" sz="2000" noProof="0" dirty="0" smtClean="0">
                <a:solidFill>
                  <a:schemeClr val="bg2"/>
                </a:solidFill>
              </a:rPr>
              <a:t>}@inria.fr</a:t>
            </a:r>
          </a:p>
          <a:p>
            <a:pPr algn="l" eaLnBrk="1" hangingPunct="1"/>
            <a:endParaRPr lang="fr-FR" sz="2000" noProof="0" dirty="0" smtClean="0"/>
          </a:p>
        </p:txBody>
      </p:sp>
      <p:pic>
        <p:nvPicPr>
          <p:cNvPr id="5" name="Picture 9" descr="C:\Backup\INRIA\CUMIR\docs\INRIA_CORPO_RVB_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79" y="9727"/>
            <a:ext cx="1440442" cy="60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766426"/>
      </p:ext>
    </p:extLst>
  </p:cSld>
  <p:clrMapOvr>
    <a:masterClrMapping/>
  </p:clrMapOvr>
  <p:transition spd="slow" advTm="25542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9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"/>
    </mc:Choice>
    <mc:Fallback xmlns="">
      <p:transition spd="slow" advTm="6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196752"/>
            <a:ext cx="7355160" cy="5040560"/>
          </a:xfrm>
        </p:spPr>
        <p:txBody>
          <a:bodyPr>
            <a:normAutofit fontScale="92500" lnSpcReduction="10000"/>
          </a:bodyPr>
          <a:lstStyle/>
          <a:p>
            <a:pPr lvl="0">
              <a:defRPr/>
            </a:pPr>
            <a:r>
              <a:rPr lang="en-GB" dirty="0" smtClean="0"/>
              <a:t>Twitter in </a:t>
            </a:r>
            <a:r>
              <a:rPr lang="en-GB" b="1" dirty="0" smtClean="0">
                <a:solidFill>
                  <a:srgbClr val="FF0000"/>
                </a:solidFill>
              </a:rPr>
              <a:t>2009</a:t>
            </a:r>
          </a:p>
          <a:p>
            <a:pPr lvl="1">
              <a:defRPr/>
            </a:pPr>
            <a:r>
              <a:rPr lang="en-GB" dirty="0" smtClean="0"/>
              <a:t>41.7 million users</a:t>
            </a:r>
          </a:p>
          <a:p>
            <a:pPr lvl="1">
              <a:defRPr/>
            </a:pPr>
            <a:r>
              <a:rPr lang="en-US" dirty="0" smtClean="0"/>
              <a:t>1.47 billion follow links</a:t>
            </a:r>
          </a:p>
          <a:p>
            <a:pPr lvl="1">
              <a:defRPr/>
            </a:pPr>
            <a:r>
              <a:rPr lang="en-US" dirty="0" smtClean="0"/>
              <a:t>Average degree: </a:t>
            </a:r>
            <a:r>
              <a:rPr lang="en-US" b="1" dirty="0" smtClean="0">
                <a:solidFill>
                  <a:srgbClr val="FF0000"/>
                </a:solidFill>
              </a:rPr>
              <a:t>35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Partial</a:t>
            </a:r>
            <a:r>
              <a:rPr lang="en-US" b="1" dirty="0" smtClean="0"/>
              <a:t> </a:t>
            </a:r>
            <a:r>
              <a:rPr lang="en-US" dirty="0" smtClean="0"/>
              <a:t>crawls</a:t>
            </a:r>
          </a:p>
          <a:p>
            <a:pPr lvl="0">
              <a:defRPr/>
            </a:pPr>
            <a:endParaRPr lang="en-GB" dirty="0" smtClean="0"/>
          </a:p>
          <a:p>
            <a:pPr lvl="0">
              <a:defRPr/>
            </a:pPr>
            <a:r>
              <a:rPr lang="en-GB" dirty="0" smtClean="0"/>
              <a:t>Twitter in </a:t>
            </a:r>
            <a:r>
              <a:rPr lang="en-GB" b="1" dirty="0" smtClean="0">
                <a:solidFill>
                  <a:srgbClr val="FF0000"/>
                </a:solidFill>
              </a:rPr>
              <a:t>2012</a:t>
            </a:r>
          </a:p>
          <a:p>
            <a:pPr lvl="1">
              <a:defRPr/>
            </a:pPr>
            <a:r>
              <a:rPr lang="en-GB" dirty="0" smtClean="0"/>
              <a:t>537 million users</a:t>
            </a:r>
          </a:p>
          <a:p>
            <a:pPr lvl="1">
              <a:defRPr/>
            </a:pPr>
            <a:r>
              <a:rPr lang="ru-RU" dirty="0" smtClean="0"/>
              <a:t>23.95</a:t>
            </a:r>
            <a:r>
              <a:rPr lang="en-US" dirty="0" smtClean="0"/>
              <a:t> billion follow links</a:t>
            </a:r>
          </a:p>
          <a:p>
            <a:pPr lvl="1">
              <a:defRPr/>
            </a:pPr>
            <a:r>
              <a:rPr lang="en-US" dirty="0" smtClean="0"/>
              <a:t>Average degree: </a:t>
            </a:r>
            <a:r>
              <a:rPr lang="en-US" b="1" dirty="0" smtClean="0">
                <a:solidFill>
                  <a:srgbClr val="FF0000"/>
                </a:solidFill>
              </a:rPr>
              <a:t>44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Complete</a:t>
            </a:r>
            <a:r>
              <a:rPr lang="en-US" b="1" dirty="0" smtClean="0"/>
              <a:t> </a:t>
            </a:r>
            <a:r>
              <a:rPr lang="en-US" dirty="0" smtClean="0"/>
              <a:t>crawl</a:t>
            </a:r>
          </a:p>
          <a:p>
            <a:pPr lvl="1">
              <a:defRPr/>
            </a:pPr>
            <a:endParaRPr lang="en-US" dirty="0" smtClean="0"/>
          </a:p>
        </p:txBody>
      </p:sp>
      <p:sp>
        <p:nvSpPr>
          <p:cNvPr id="5" name="Содержимое 6"/>
          <p:cNvSpPr txBox="1">
            <a:spLocks/>
          </p:cNvSpPr>
          <p:nvPr/>
        </p:nvSpPr>
        <p:spPr>
          <a:xfrm>
            <a:off x="609600" y="1349152"/>
            <a:ext cx="8229600" cy="504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78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"/>
    </mc:Choice>
    <mc:Fallback xmlns="">
      <p:transition spd="slow" advTm="3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27" y="729049"/>
            <a:ext cx="8291692" cy="6008375"/>
          </a:xfrm>
        </p:spPr>
      </p:pic>
    </p:spTree>
    <p:extLst>
      <p:ext uri="{BB962C8B-B14F-4D97-AF65-F5344CB8AC3E}">
        <p14:creationId xmlns:p14="http://schemas.microsoft.com/office/powerpoint/2010/main" val="349350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"/>
    </mc:Choice>
    <mc:Fallback xmlns="">
      <p:transition spd="slow" advTm="2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26" y="443346"/>
            <a:ext cx="7880978" cy="5682818"/>
          </a:xfrm>
        </p:spPr>
      </p:pic>
    </p:spTree>
    <p:extLst>
      <p:ext uri="{BB962C8B-B14F-4D97-AF65-F5344CB8AC3E}">
        <p14:creationId xmlns:p14="http://schemas.microsoft.com/office/powerpoint/2010/main" val="324841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"/>
    </mc:Choice>
    <mc:Fallback xmlns="">
      <p:transition spd="slow" advTm="1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6|3.9|21.2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2|57.4|8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2|2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8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1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5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26.4"/>
</p:tagLst>
</file>

<file path=ppt/theme/theme1.xml><?xml version="1.0" encoding="utf-8"?>
<a:theme xmlns:a="http://schemas.openxmlformats.org/drawingml/2006/main" name="modelePresentationAL">
  <a:themeElements>
    <a:clrScheme name="modelePresentation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Presentati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4000" dirty="0">
            <a:latin typeface="Calibri" panose="020F0502020204030204" pitchFamily="34" charset="0"/>
          </a:defRPr>
        </a:defPPr>
      </a:lstStyle>
    </a:txDef>
  </a:objectDefaults>
  <a:extraClrSchemeLst>
    <a:extraClrScheme>
      <a:clrScheme name="modelePresentatio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297</Words>
  <Application>Microsoft Office PowerPoint</Application>
  <PresentationFormat>Affichage à l'écran (4:3)</PresentationFormat>
  <Paragraphs>129</Paragraphs>
  <Slides>31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Comic Sans MS</vt:lpstr>
      <vt:lpstr>Droid Sans</vt:lpstr>
      <vt:lpstr>Liberation Sans</vt:lpstr>
      <vt:lpstr>Lohit Devanagari</vt:lpstr>
      <vt:lpstr>Wingdings</vt:lpstr>
      <vt:lpstr>modelePresentationAL</vt:lpstr>
      <vt:lpstr> Information propagation in social networks</vt:lpstr>
      <vt:lpstr>Présentation PowerPoint</vt:lpstr>
      <vt:lpstr>Présentation PowerPoint</vt:lpstr>
      <vt:lpstr>Follow Relationship in Twitter</vt:lpstr>
      <vt:lpstr>The Twitter Social Graph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Information propagation in social networks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2011-12-13T10:07:07Z</dcterms:created>
  <dcterms:modified xsi:type="dcterms:W3CDTF">2015-01-15T12:51:44Z</dcterms:modified>
</cp:coreProperties>
</file>