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9" r:id="rId1"/>
  </p:sldMasterIdLst>
  <p:notesMasterIdLst>
    <p:notesMasterId r:id="rId40"/>
  </p:notesMasterIdLst>
  <p:handoutMasterIdLst>
    <p:handoutMasterId r:id="rId41"/>
  </p:handoutMasterIdLst>
  <p:sldIdLst>
    <p:sldId id="281" r:id="rId2"/>
    <p:sldId id="459" r:id="rId3"/>
    <p:sldId id="460" r:id="rId4"/>
    <p:sldId id="461" r:id="rId5"/>
    <p:sldId id="462" r:id="rId6"/>
    <p:sldId id="453" r:id="rId7"/>
    <p:sldId id="438" r:id="rId8"/>
    <p:sldId id="439" r:id="rId9"/>
    <p:sldId id="472" r:id="rId10"/>
    <p:sldId id="440" r:id="rId11"/>
    <p:sldId id="441" r:id="rId12"/>
    <p:sldId id="421" r:id="rId13"/>
    <p:sldId id="471" r:id="rId14"/>
    <p:sldId id="450" r:id="rId15"/>
    <p:sldId id="422" r:id="rId16"/>
    <p:sldId id="423" r:id="rId17"/>
    <p:sldId id="454" r:id="rId18"/>
    <p:sldId id="425" r:id="rId19"/>
    <p:sldId id="426" r:id="rId20"/>
    <p:sldId id="427" r:id="rId21"/>
    <p:sldId id="456" r:id="rId22"/>
    <p:sldId id="457" r:id="rId23"/>
    <p:sldId id="428" r:id="rId24"/>
    <p:sldId id="473" r:id="rId25"/>
    <p:sldId id="476" r:id="rId26"/>
    <p:sldId id="433" r:id="rId27"/>
    <p:sldId id="435" r:id="rId28"/>
    <p:sldId id="437" r:id="rId29"/>
    <p:sldId id="474" r:id="rId30"/>
    <p:sldId id="475" r:id="rId31"/>
    <p:sldId id="455" r:id="rId32"/>
    <p:sldId id="432" r:id="rId33"/>
    <p:sldId id="431" r:id="rId34"/>
    <p:sldId id="469" r:id="rId35"/>
    <p:sldId id="468" r:id="rId36"/>
    <p:sldId id="466" r:id="rId37"/>
    <p:sldId id="465" r:id="rId38"/>
    <p:sldId id="467" r:id="rId39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33CC"/>
    <a:srgbClr val="33CCFF"/>
    <a:srgbClr val="FF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1" autoAdjust="0"/>
    <p:restoredTop sz="74307" autoAdjust="0"/>
  </p:normalViewPr>
  <p:slideViewPr>
    <p:cSldViewPr snapToGrid="0">
      <p:cViewPr varScale="1">
        <p:scale>
          <a:sx n="56" d="100"/>
          <a:sy n="56" d="100"/>
        </p:scale>
        <p:origin x="-101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8585F8B-94BC-485B-921A-CB512C49691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38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59338"/>
            <a:ext cx="5680075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538C92F-E181-4BF6-974F-F903A8325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5FCA1486-C5D4-47E5-BC54-E7F2D4476C00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4</a:t>
            </a:fld>
            <a:endParaRPr lang="en-US" sz="13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01215796-F92F-42A6-8D0B-546F570D30F7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5</a:t>
            </a:fld>
            <a:endParaRPr lang="en-US" sz="13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72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Les ISPs </a:t>
            </a:r>
            <a:r>
              <a:rPr lang="en-US" dirty="0" err="1" smtClean="0"/>
              <a:t>ont</a:t>
            </a:r>
            <a:r>
              <a:rPr lang="en-US" baseline="0" dirty="0" smtClean="0"/>
              <a:t> beaucoup </a:t>
            </a:r>
            <a:r>
              <a:rPr lang="en-US" baseline="0" dirty="0" err="1" smtClean="0"/>
              <a:t>moins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d’informations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les </a:t>
            </a:r>
            <a:r>
              <a:rPr lang="en-US" baseline="0" dirty="0" err="1" smtClean="0"/>
              <a:t>grandes</a:t>
            </a:r>
            <a:r>
              <a:rPr lang="en-US" baseline="0" dirty="0" smtClean="0"/>
              <a:t> companies grace à la CNIL.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56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EEF19D-0320-44C3-AD1A-80FB5DC8608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F027E7-3785-4EF3-8CCF-3A72C33D8BB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72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88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12A22F1-316E-439A-A604-DA881234F990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16</a:t>
            </a:fld>
            <a:endParaRPr lang="en-US" sz="13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46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84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84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008CF86-A641-4BD8-86BA-DE267DEAC9EB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23</a:t>
            </a:fld>
            <a:endParaRPr lang="en-US" sz="13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Robuste au NATs</a:t>
            </a:r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78D337E5-8285-4404-B676-6E7DE33045AA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25</a:t>
            </a:fld>
            <a:endParaRPr lang="en-US" sz="13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1FADE43F-00B9-4513-9A44-A3F58B1383F7}" type="slidenum">
              <a:rPr lang="fr-FR" sz="1300" smtClean="0">
                <a:latin typeface="Arial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  <a:defRPr/>
              </a:pPr>
              <a:t>27</a:t>
            </a:fld>
            <a:endParaRPr lang="fr-FR" sz="1300" smtClean="0">
              <a:latin typeface="Arial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3D9B56AE-2BA2-4019-AC6B-376779F7C88B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32</a:t>
            </a:fld>
            <a:endParaRPr lang="en-US" sz="130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 smtClean="0"/>
              <a:t>Joe Gordon</a:t>
            </a:r>
          </a:p>
          <a:p>
            <a:r>
              <a:rPr lang="fr-FR" dirty="0" smtClean="0"/>
              <a:t> </a:t>
            </a:r>
            <a:r>
              <a:rPr lang="fr-FR" dirty="0" err="1" smtClean="0"/>
              <a:t>condanné</a:t>
            </a:r>
            <a:r>
              <a:rPr lang="fr-FR" baseline="0" dirty="0" smtClean="0"/>
              <a:t> en 2011 pour une traduction d’une biographie non autorisée du roi de </a:t>
            </a:r>
            <a:r>
              <a:rPr lang="fr-FR" baseline="0" dirty="0" err="1" smtClean="0"/>
              <a:t>thaillande</a:t>
            </a:r>
            <a:r>
              <a:rPr lang="fr-FR" baseline="0" dirty="0" smtClean="0"/>
              <a:t> en 2007</a:t>
            </a:r>
          </a:p>
          <a:p>
            <a:endParaRPr lang="fr-FR" baseline="0" dirty="0" smtClean="0"/>
          </a:p>
          <a:p>
            <a:r>
              <a:rPr lang="fr-FR" sz="1200" b="0" i="1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lèse-majesté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5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Cliquez pour modifier le style du titre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Cliquez pour modifier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8400"/>
            <a:ext cx="2895600" cy="47625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26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396D3-CC38-49D4-9DC3-45E5E6FB0B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54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E9B62-4181-4668-8B3B-B22480A0CC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09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AA517-2C62-4A19-9AF8-D1C66063EB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3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60865-8CA2-4089-8064-19CDBD97DD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21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F41DB-EC35-4B9E-86A8-2D65B6D767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0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B4066-D819-4AFC-A685-C16E3402C0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81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FEA42-9CC1-40A3-B099-0C378F42AB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6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C892A-70D9-42E1-A5C1-B55F38498A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14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D0332-365D-43F8-B369-D51C3B0C7E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11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53A40-C6DB-46A7-A2FF-0DD91B39DC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199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25475" y="1477963"/>
            <a:ext cx="7929563" cy="4364037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335963" y="6396038"/>
            <a:ext cx="668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94CDF-ED05-4567-A72E-7424928C680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5" name="Espace réservé du pied de page 11"/>
          <p:cNvSpPr>
            <a:spLocks noGrp="1"/>
          </p:cNvSpPr>
          <p:nvPr>
            <p:ph type="ftr" sz="quarter" idx="15"/>
          </p:nvPr>
        </p:nvSpPr>
        <p:spPr>
          <a:xfrm>
            <a:off x="-6350" y="6405563"/>
            <a:ext cx="34020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Séminaire d’Evaluation AERES – 7 et 8 février 2011</a:t>
            </a:r>
          </a:p>
        </p:txBody>
      </p:sp>
    </p:spTree>
    <p:extLst>
      <p:ext uri="{BB962C8B-B14F-4D97-AF65-F5344CB8AC3E}">
        <p14:creationId xmlns:p14="http://schemas.microsoft.com/office/powerpoint/2010/main" val="161506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39671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1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248400"/>
            <a:ext cx="914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20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A955FA73-C89B-496A-9524-B2799EACC4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6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6688" y="1219200"/>
            <a:ext cx="8828087" cy="1470025"/>
          </a:xfrm>
        </p:spPr>
        <p:txBody>
          <a:bodyPr/>
          <a:lstStyle/>
          <a:p>
            <a:pPr eaLnBrk="1" hangingPunct="1"/>
            <a:r>
              <a:rPr lang="fr-FR" sz="4800" dirty="0" smtClean="0"/>
              <a:t/>
            </a:r>
            <a:br>
              <a:rPr lang="fr-FR" sz="4800" dirty="0" smtClean="0"/>
            </a:br>
            <a:r>
              <a:rPr lang="fr-FR" sz="4800" dirty="0"/>
              <a:t/>
            </a:r>
            <a:br>
              <a:rPr lang="fr-FR" sz="4800" dirty="0"/>
            </a:br>
            <a:r>
              <a:rPr lang="fr-FR" sz="4800" dirty="0" smtClean="0"/>
              <a:t/>
            </a:r>
            <a:br>
              <a:rPr lang="fr-FR" sz="4800" dirty="0" smtClean="0"/>
            </a:br>
            <a:r>
              <a:rPr lang="fr-FR" sz="4800" dirty="0" smtClean="0"/>
              <a:t>Protection </a:t>
            </a:r>
            <a:r>
              <a:rPr lang="fr-FR" sz="4800" dirty="0"/>
              <a:t>de la vie privée dans Internet : quels risques aujourd'hui ? </a:t>
            </a:r>
            <a:endParaRPr lang="fr-FR" sz="4800" noProof="0" dirty="0" smtClean="0"/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93813" y="4064000"/>
            <a:ext cx="6400800" cy="1752600"/>
          </a:xfrm>
        </p:spPr>
        <p:txBody>
          <a:bodyPr/>
          <a:lstStyle/>
          <a:p>
            <a:pPr eaLnBrk="1" hangingPunct="1"/>
            <a:endParaRPr lang="fr-FR" noProof="0" dirty="0" smtClean="0"/>
          </a:p>
          <a:p>
            <a:pPr eaLnBrk="1" hangingPunct="1"/>
            <a:r>
              <a:rPr lang="fr-FR" noProof="0" dirty="0" smtClean="0"/>
              <a:t>Arnaud Legout</a:t>
            </a:r>
          </a:p>
          <a:p>
            <a:pPr eaLnBrk="1" hangingPunct="1"/>
            <a:r>
              <a:rPr lang="fr-FR" sz="2000" dirty="0"/>
              <a:t>a</a:t>
            </a:r>
            <a:r>
              <a:rPr lang="fr-FR" sz="2000" noProof="0" dirty="0" smtClean="0"/>
              <a:t>rnaud.legout@inria.fr</a:t>
            </a:r>
          </a:p>
        </p:txBody>
      </p:sp>
      <p:pic>
        <p:nvPicPr>
          <p:cNvPr id="5" name="Picture 9" descr="C:\Backup\INRIA\CUMIR\docs\INRIA_CORPO_RVB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80" y="288926"/>
            <a:ext cx="2190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Définition d’atteinte à la vie privée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fr-FR" noProof="0" smtClean="0"/>
              <a:t>Il y a atteinte à la vie privée lorsque</a:t>
            </a:r>
          </a:p>
          <a:p>
            <a:pPr eaLnBrk="1" hangingPunct="1">
              <a:defRPr/>
            </a:pPr>
            <a:endParaRPr lang="fr-FR" noProof="0" smtClean="0"/>
          </a:p>
          <a:p>
            <a:pPr eaLnBrk="1" hangingPunct="1">
              <a:defRPr/>
            </a:pPr>
            <a:endParaRPr lang="fr-FR" noProof="0" smtClean="0"/>
          </a:p>
          <a:p>
            <a:pPr eaLnBrk="1" hangingPunct="1">
              <a:defRPr/>
            </a:pPr>
            <a:endParaRPr lang="fr-FR" noProof="0" smtClean="0"/>
          </a:p>
          <a:p>
            <a:pPr eaLnBrk="1" hangingPunct="1">
              <a:defRPr/>
            </a:pPr>
            <a:r>
              <a:rPr lang="fr-FR" noProof="0" smtClean="0"/>
              <a:t>Rendre anonyme c’est casser ce lien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fr-FR" noProof="0"/>
          </a:p>
        </p:txBody>
      </p:sp>
      <p:sp>
        <p:nvSpPr>
          <p:cNvPr id="512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F291BBA8-759B-49DA-8CE9-85F525BC51CF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</a:t>
            </a:fld>
            <a:endParaRPr lang="fr-FR" sz="2000" dirty="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611188" y="2765425"/>
            <a:ext cx="7732712" cy="7080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dirty="0" err="1">
                <a:latin typeface="Calibri" pitchFamily="34" charset="0"/>
                <a:cs typeface="Calibri" pitchFamily="34" charset="0"/>
              </a:rPr>
              <a:t>Une</a:t>
            </a:r>
            <a:r>
              <a:rPr lang="en-US" sz="4000">
                <a:latin typeface="Calibri" pitchFamily="34" charset="0"/>
                <a:cs typeface="Calibri" pitchFamily="34" charset="0"/>
              </a:rPr>
              <a:t> </a:t>
            </a:r>
            <a:r>
              <a:rPr lang="en-US" sz="400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activité </a:t>
            </a:r>
            <a:r>
              <a:rPr lang="en-US" sz="4000">
                <a:latin typeface="Calibri" pitchFamily="34" charset="0"/>
                <a:cs typeface="Calibri" pitchFamily="34" charset="0"/>
              </a:rPr>
              <a:t>est liées à une </a:t>
            </a:r>
            <a:r>
              <a:rPr lang="en-US" sz="400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identité</a:t>
            </a:r>
          </a:p>
        </p:txBody>
      </p:sp>
    </p:spTree>
    <p:extLst>
      <p:ext uri="{BB962C8B-B14F-4D97-AF65-F5344CB8AC3E}">
        <p14:creationId xmlns:p14="http://schemas.microsoft.com/office/powerpoint/2010/main" val="399741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Définition d’activité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11702" cy="4525963"/>
          </a:xfrm>
        </p:spPr>
        <p:txBody>
          <a:bodyPr/>
          <a:lstStyle/>
          <a:p>
            <a:pPr eaLnBrk="1" hangingPunct="1"/>
            <a:r>
              <a:rPr lang="fr-FR" noProof="0" dirty="0" smtClean="0"/>
              <a:t>C’est ce qui caractérise le comportement</a:t>
            </a:r>
          </a:p>
          <a:p>
            <a:pPr lvl="1" eaLnBrk="1" hangingPunct="1"/>
            <a:r>
              <a:rPr lang="fr-FR" noProof="0" dirty="0" smtClean="0"/>
              <a:t>Historique Web</a:t>
            </a:r>
          </a:p>
          <a:p>
            <a:pPr lvl="2" eaLnBrk="1" hangingPunct="1"/>
            <a:r>
              <a:rPr lang="fr-FR" dirty="0" smtClean="0"/>
              <a:t>Toute votre vie: problèmes de santé, problèmes d’argent, problèmes familiaux, déprime, etc.</a:t>
            </a:r>
            <a:endParaRPr lang="fr-FR" noProof="0" dirty="0" smtClean="0"/>
          </a:p>
          <a:p>
            <a:pPr lvl="1" eaLnBrk="1" hangingPunct="1"/>
            <a:r>
              <a:rPr lang="fr-FR" noProof="0" dirty="0" smtClean="0"/>
              <a:t>Historique téléchargement pair-à-pair</a:t>
            </a:r>
          </a:p>
          <a:p>
            <a:pPr lvl="1" eaLnBrk="1" hangingPunct="1"/>
            <a:r>
              <a:rPr lang="fr-FR" noProof="0" dirty="0" smtClean="0"/>
              <a:t>Communications </a:t>
            </a:r>
          </a:p>
          <a:p>
            <a:pPr lvl="2" eaLnBrk="1" hangingPunct="1"/>
            <a:r>
              <a:rPr lang="fr-FR" dirty="0"/>
              <a:t>V</a:t>
            </a:r>
            <a:r>
              <a:rPr lang="fr-FR" dirty="0" smtClean="0"/>
              <a:t>o</a:t>
            </a:r>
            <a:r>
              <a:rPr lang="fr-FR" noProof="0" dirty="0" smtClean="0"/>
              <a:t>ix sur IP (Skype, Windows Messenger, etc.), mails, etc.</a:t>
            </a:r>
          </a:p>
          <a:p>
            <a:pPr lvl="1" eaLnBrk="1" hangingPunct="1"/>
            <a:r>
              <a:rPr lang="fr-FR" noProof="0" dirty="0" smtClean="0"/>
              <a:t>Localisation (GPS, Wifi, IP, MAC, etc.)</a:t>
            </a:r>
          </a:p>
          <a:p>
            <a:pPr lvl="2" eaLnBrk="1" hangingPunct="1"/>
            <a:r>
              <a:rPr lang="fr-FR" dirty="0" smtClean="0"/>
              <a:t>Ça n’est pas que où vous êtes, mais aussi qui vous rencontrez</a:t>
            </a:r>
            <a:endParaRPr lang="fr-FR" noProof="0" dirty="0" smtClean="0"/>
          </a:p>
          <a:p>
            <a:pPr lvl="1" eaLnBrk="1" hangingPunct="1"/>
            <a:r>
              <a:rPr lang="fr-FR" noProof="0" dirty="0" smtClean="0"/>
              <a:t>Etc.</a:t>
            </a:r>
          </a:p>
          <a:p>
            <a:pPr lvl="1" eaLnBrk="1" hangingPunct="1"/>
            <a:endParaRPr lang="fr-FR" noProof="0" dirty="0" smtClean="0"/>
          </a:p>
        </p:txBody>
      </p:sp>
      <p:sp>
        <p:nvSpPr>
          <p:cNvPr id="6148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9E0D0128-9676-4DE6-B78E-42B61CC567AB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3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41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Définition d’identité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61350" cy="4525963"/>
          </a:xfrm>
        </p:spPr>
        <p:txBody>
          <a:bodyPr/>
          <a:lstStyle/>
          <a:p>
            <a:pPr eaLnBrk="1" hangingPunct="1"/>
            <a:r>
              <a:rPr lang="fr-FR" noProof="0" dirty="0" smtClean="0"/>
              <a:t>Identité</a:t>
            </a:r>
            <a:r>
              <a:rPr lang="fr-FR" noProof="0" dirty="0" smtClean="0">
                <a:solidFill>
                  <a:srgbClr val="FF0000"/>
                </a:solidFill>
              </a:rPr>
              <a:t> réseau</a:t>
            </a:r>
            <a:endParaRPr lang="fr-FR" noProof="0" dirty="0" smtClean="0"/>
          </a:p>
          <a:p>
            <a:pPr lvl="1" eaLnBrk="1" hangingPunct="1"/>
            <a:r>
              <a:rPr lang="fr-FR" noProof="0" dirty="0" smtClean="0"/>
              <a:t>L’adresse IP </a:t>
            </a:r>
            <a:r>
              <a:rPr lang="fr-FR" dirty="0" smtClean="0"/>
              <a:t>dans </a:t>
            </a:r>
            <a:r>
              <a:rPr lang="fr-FR" dirty="0"/>
              <a:t>Internet</a:t>
            </a:r>
            <a:endParaRPr lang="fr-FR" noProof="0" dirty="0" smtClean="0"/>
          </a:p>
          <a:p>
            <a:pPr lvl="1" eaLnBrk="1" hangingPunct="1"/>
            <a:r>
              <a:rPr lang="fr-FR" noProof="0" dirty="0" smtClean="0"/>
              <a:t>Permet de faire du profilage</a:t>
            </a:r>
          </a:p>
          <a:p>
            <a:pPr eaLnBrk="1" hangingPunct="1"/>
            <a:r>
              <a:rPr lang="fr-FR" dirty="0" smtClean="0"/>
              <a:t>Identité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applicative</a:t>
            </a:r>
            <a:endParaRPr lang="fr-FR" dirty="0"/>
          </a:p>
          <a:p>
            <a:pPr lvl="1" eaLnBrk="1" hangingPunct="1"/>
            <a:r>
              <a:rPr lang="fr-FR" dirty="0"/>
              <a:t>Spécifique à une application</a:t>
            </a:r>
          </a:p>
          <a:p>
            <a:pPr lvl="2" eaLnBrk="1" hangingPunct="1"/>
            <a:r>
              <a:rPr lang="fr-FR" dirty="0"/>
              <a:t>Temporaire (cookie) ou permanente (identifiant </a:t>
            </a:r>
            <a:r>
              <a:rPr lang="fr-FR" dirty="0" err="1"/>
              <a:t>skype</a:t>
            </a:r>
            <a:r>
              <a:rPr lang="fr-FR" dirty="0"/>
              <a:t>)</a:t>
            </a:r>
          </a:p>
          <a:p>
            <a:pPr lvl="1" eaLnBrk="1" hangingPunct="1"/>
            <a:r>
              <a:rPr lang="fr-FR" dirty="0"/>
              <a:t>Permet des attaques sur des applications</a:t>
            </a:r>
          </a:p>
          <a:p>
            <a:pPr lvl="1" eaLnBrk="1" hangingPunct="1"/>
            <a:r>
              <a:rPr lang="fr-FR" dirty="0"/>
              <a:t>Utile pour résoudre le problème des passerelles ou des adresses IP dynamiques</a:t>
            </a:r>
          </a:p>
          <a:p>
            <a:pPr eaLnBrk="1" hangingPunct="1"/>
            <a:endParaRPr lang="fr-FR" noProof="0" dirty="0" smtClean="0"/>
          </a:p>
          <a:p>
            <a:pPr lvl="2" eaLnBrk="1" hangingPunct="1"/>
            <a:endParaRPr lang="fr-FR" noProof="0" dirty="0" smtClean="0"/>
          </a:p>
          <a:p>
            <a:pPr lvl="2" eaLnBrk="1" hangingPunct="1"/>
            <a:endParaRPr lang="fr-FR" noProof="0" dirty="0" smtClean="0"/>
          </a:p>
        </p:txBody>
      </p:sp>
      <p:sp>
        <p:nvSpPr>
          <p:cNvPr id="7172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A8109BF3-83F3-4BCF-8430-7ECBF1F44704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4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59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Définition d’identité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dirty="0"/>
              <a:t>Identité</a:t>
            </a:r>
            <a:r>
              <a:rPr lang="fr-FR" dirty="0">
                <a:solidFill>
                  <a:srgbClr val="FF0000"/>
                </a:solidFill>
              </a:rPr>
              <a:t> sociale</a:t>
            </a:r>
          </a:p>
          <a:p>
            <a:pPr lvl="1" eaLnBrk="1" hangingPunct="1"/>
            <a:r>
              <a:rPr lang="fr-FR" dirty="0"/>
              <a:t>Tout ce qui permet une identification dans la vraie vie</a:t>
            </a:r>
          </a:p>
          <a:p>
            <a:pPr lvl="2" eaLnBrk="1" hangingPunct="1"/>
            <a:r>
              <a:rPr lang="fr-FR" dirty="0"/>
              <a:t>Nom, adresse postale, email, numéro INSEE, etc.</a:t>
            </a:r>
          </a:p>
          <a:p>
            <a:pPr lvl="1" eaLnBrk="1" hangingPunct="1"/>
            <a:r>
              <a:rPr lang="fr-FR" dirty="0"/>
              <a:t>Permet des attaques sophistiquées et sévères</a:t>
            </a:r>
          </a:p>
          <a:p>
            <a:pPr lvl="2" eaLnBrk="1" hangingPunct="1"/>
            <a:r>
              <a:rPr lang="fr-FR" dirty="0"/>
              <a:t>Chantage, </a:t>
            </a:r>
            <a:r>
              <a:rPr lang="fr-FR" dirty="0" err="1" smtClean="0"/>
              <a:t>phishing</a:t>
            </a:r>
            <a:r>
              <a:rPr lang="fr-FR" dirty="0" smtClean="0"/>
              <a:t> </a:t>
            </a:r>
            <a:r>
              <a:rPr lang="fr-FR" dirty="0"/>
              <a:t>personnalisé, etc.</a:t>
            </a:r>
          </a:p>
          <a:p>
            <a:pPr marL="0" indent="0" eaLnBrk="1" hangingPunct="1">
              <a:buNone/>
            </a:pPr>
            <a:endParaRPr lang="fr-FR" noProof="0" dirty="0" smtClean="0"/>
          </a:p>
        </p:txBody>
      </p:sp>
      <p:sp>
        <p:nvSpPr>
          <p:cNvPr id="8196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2BD8AD40-198B-44A2-A451-FC662A6DDA9A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5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354013" y="4732338"/>
            <a:ext cx="8413750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4000">
                <a:latin typeface="Calibri" pitchFamily="34" charset="0"/>
                <a:cs typeface="Calibri" pitchFamily="34" charset="0"/>
              </a:rPr>
              <a:t>La sévérité augmente avec le nombre d’identités</a:t>
            </a:r>
          </a:p>
        </p:txBody>
      </p:sp>
    </p:spTree>
    <p:extLst>
      <p:ext uri="{BB962C8B-B14F-4D97-AF65-F5344CB8AC3E}">
        <p14:creationId xmlns:p14="http://schemas.microsoft.com/office/powerpoint/2010/main" val="335139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Définition d’atteinte à la vie privée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Quels risques aujourd’hui ?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Les grandes sociétés d’Internet</a:t>
            </a:r>
          </a:p>
          <a:p>
            <a:pPr lvl="1"/>
            <a:r>
              <a:rPr lang="fr-FR" dirty="0" smtClean="0"/>
              <a:t>Les individus</a:t>
            </a:r>
          </a:p>
          <a:p>
            <a:r>
              <a:rPr lang="fr-FR" dirty="0" smtClean="0"/>
              <a:t>Jusqu’où peut-on aller ?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04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223" y="1984458"/>
            <a:ext cx="2455333" cy="24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dirty="0" smtClean="0"/>
              <a:t>Les grandes sociétés d’Internet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8E522F2D-DB57-4C97-8519-404F17DE0852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7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759688"/>
            <a:ext cx="2619375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357" y="2497750"/>
            <a:ext cx="32004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1" y="3910625"/>
            <a:ext cx="367665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408" y="3831777"/>
            <a:ext cx="1395946" cy="139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7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188" y="3703479"/>
            <a:ext cx="1686402" cy="1942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257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fr-FR" noProof="0" dirty="0" smtClean="0"/>
              <a:t>Énormément de donnée</a:t>
            </a:r>
            <a:r>
              <a:rPr lang="fr-FR" dirty="0" smtClean="0"/>
              <a:t>s publiées</a:t>
            </a:r>
          </a:p>
          <a:p>
            <a:pPr lvl="1"/>
            <a:r>
              <a:rPr lang="fr-FR" dirty="0" smtClean="0"/>
              <a:t>Publication sur </a:t>
            </a:r>
            <a:r>
              <a:rPr lang="fr-FR" dirty="0"/>
              <a:t>F</a:t>
            </a:r>
            <a:r>
              <a:rPr lang="fr-FR" dirty="0" smtClean="0"/>
              <a:t>acebook, mail sur </a:t>
            </a:r>
            <a:r>
              <a:rPr lang="fr-FR" dirty="0"/>
              <a:t>G</a:t>
            </a:r>
            <a:r>
              <a:rPr lang="fr-FR" dirty="0" smtClean="0"/>
              <a:t>mail, </a:t>
            </a:r>
            <a:r>
              <a:rPr lang="fr-FR" dirty="0" err="1" smtClean="0"/>
              <a:t>tweet</a:t>
            </a:r>
            <a:r>
              <a:rPr lang="fr-FR" dirty="0" smtClean="0"/>
              <a:t> sur Tweeter, etc.</a:t>
            </a:r>
          </a:p>
          <a:p>
            <a:r>
              <a:rPr lang="fr-FR" dirty="0" smtClean="0"/>
              <a:t>Quelle confidentialité pour ces données ?</a:t>
            </a:r>
            <a:endParaRPr lang="fr-FR" noProof="0" dirty="0" smtClean="0"/>
          </a:p>
          <a:p>
            <a:pPr lvl="1"/>
            <a:r>
              <a:rPr lang="fr-FR" noProof="0" dirty="0" smtClean="0"/>
              <a:t>Les internautes </a:t>
            </a:r>
            <a:r>
              <a:rPr lang="fr-FR" dirty="0" smtClean="0"/>
              <a:t>acceptent</a:t>
            </a:r>
            <a:r>
              <a:rPr lang="fr-FR" noProof="0" dirty="0" smtClean="0"/>
              <a:t> les « conditions d’utilisation » et « </a:t>
            </a:r>
            <a:r>
              <a:rPr lang="fr-FR" dirty="0" smtClean="0"/>
              <a:t>Politique de Confidentialité »</a:t>
            </a:r>
            <a:r>
              <a:rPr lang="fr-FR" noProof="0" dirty="0" smtClean="0"/>
              <a:t> </a:t>
            </a:r>
          </a:p>
          <a:p>
            <a:pPr lvl="2"/>
            <a:r>
              <a:rPr lang="fr-FR" noProof="0" dirty="0" smtClean="0"/>
              <a:t>Mais, personne ne les lit</a:t>
            </a:r>
          </a:p>
          <a:p>
            <a:pPr lvl="2"/>
            <a:r>
              <a:rPr lang="fr-FR" noProof="0" dirty="0" smtClean="0"/>
              <a:t>Contradictoires et ne protègent pas la vie privée</a:t>
            </a:r>
          </a:p>
        </p:txBody>
      </p:sp>
      <p:sp>
        <p:nvSpPr>
          <p:cNvPr id="10243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 smtClean="0"/>
              <a:t>Données publiées avec consentement</a:t>
            </a:r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42506ABA-301E-41D4-9E29-A9A246E1EB54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8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16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Politique de protection de la vie privée de Google</a:t>
            </a:r>
            <a:endParaRPr lang="en-US" dirty="0" smtClean="0"/>
          </a:p>
        </p:txBody>
      </p:sp>
      <p:sp>
        <p:nvSpPr>
          <p:cNvPr id="12291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BC7AAC0A-1FC0-4871-BF3D-CEC49F6B97FA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9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2163" name="Picture 3" descr="C:\Users\alegout\Desktop\Sans tit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222250"/>
            <a:ext cx="4870450" cy="66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60588" y="1595438"/>
            <a:ext cx="4473575" cy="515937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60588" y="5303838"/>
            <a:ext cx="4473575" cy="126365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en-US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08000" y="1243353"/>
            <a:ext cx="8021638" cy="501675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fr-FR" sz="4000" dirty="0" smtClean="0">
                <a:latin typeface="Calibri" pitchFamily="34" charset="0"/>
                <a:cs typeface="Calibri" pitchFamily="34" charset="0"/>
              </a:rPr>
              <a:t>« Nous ne partagerons des données personnelles avec des entreprises, des organisations ou des personnes tierces que </a:t>
            </a:r>
            <a:r>
              <a:rPr lang="fr-FR" sz="4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 nous pensons en toute bonne foi</a:t>
            </a:r>
            <a:r>
              <a:rPr lang="fr-FR" sz="4000" dirty="0" smtClean="0">
                <a:latin typeface="Calibri" pitchFamily="34" charset="0"/>
                <a:cs typeface="Calibri" pitchFamily="34" charset="0"/>
              </a:rPr>
              <a:t> que l’accès, l’utilisation, la protection ou la divulgation de ces données est raisonnablement justifiée pour… »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128622" y="1074112"/>
            <a:ext cx="8021638" cy="5632311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fr-FR" sz="4000" dirty="0" smtClean="0">
                <a:latin typeface="Calibri" pitchFamily="34" charset="0"/>
                <a:cs typeface="Calibri" pitchFamily="34" charset="0"/>
              </a:rPr>
              <a:t>« Nous ne communiquons des données personnelles vous concernant à des entreprises, des organisations ou des personnes tierces </a:t>
            </a:r>
            <a:r>
              <a:rPr lang="fr-FR" sz="4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qu’avec votre consentement</a:t>
            </a:r>
            <a:r>
              <a:rPr lang="fr-FR" sz="4000" dirty="0" smtClean="0">
                <a:latin typeface="Calibri" pitchFamily="34" charset="0"/>
                <a:cs typeface="Calibri" pitchFamily="34" charset="0"/>
              </a:rPr>
              <a:t>. Nous demandons toujours votre autorisation avant de communiquer à des tiers des données personnelles sensibles. »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5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10" grpId="0" animBg="1"/>
      <p:bldP spid="11" grpId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Données </a:t>
            </a:r>
            <a:r>
              <a:rPr lang="fr-FR" dirty="0"/>
              <a:t>publiées </a:t>
            </a:r>
            <a:r>
              <a:rPr lang="fr-FR" dirty="0" smtClean="0"/>
              <a:t>sans consentement</a:t>
            </a:r>
            <a:endParaRPr lang="fr-FR" noProof="0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388220" cy="4525963"/>
          </a:xfrm>
        </p:spPr>
        <p:txBody>
          <a:bodyPr/>
          <a:lstStyle/>
          <a:p>
            <a:r>
              <a:rPr lang="fr-FR" noProof="0" dirty="0" smtClean="0"/>
              <a:t>Chaque site qui contient du </a:t>
            </a:r>
            <a:r>
              <a:rPr lang="fr-FR" noProof="0" dirty="0" err="1" smtClean="0"/>
              <a:t>javascript</a:t>
            </a:r>
            <a:r>
              <a:rPr lang="fr-FR" noProof="0" dirty="0" smtClean="0"/>
              <a:t> d’un autre site peut envoyer des données personnelles vers cet autre site</a:t>
            </a:r>
          </a:p>
          <a:p>
            <a:pPr lvl="1"/>
            <a:r>
              <a:rPr lang="fr-FR" noProof="0" dirty="0" smtClean="0"/>
              <a:t>Facebook </a:t>
            </a:r>
          </a:p>
          <a:p>
            <a:pPr lvl="1"/>
            <a:r>
              <a:rPr lang="fr-FR" noProof="0" dirty="0" err="1" smtClean="0"/>
              <a:t>Twitter</a:t>
            </a:r>
            <a:endParaRPr lang="fr-FR" noProof="0" dirty="0" smtClean="0"/>
          </a:p>
          <a:p>
            <a:pPr lvl="1"/>
            <a:r>
              <a:rPr lang="fr-FR" noProof="0" dirty="0" smtClean="0"/>
              <a:t>Google </a:t>
            </a:r>
            <a:r>
              <a:rPr lang="fr-FR" noProof="0" dirty="0" err="1" smtClean="0"/>
              <a:t>analytics</a:t>
            </a:r>
            <a:r>
              <a:rPr lang="fr-FR" noProof="0" dirty="0" smtClean="0"/>
              <a:t> (</a:t>
            </a:r>
            <a:r>
              <a:rPr lang="fr-FR" noProof="0" dirty="0" smtClean="0">
                <a:solidFill>
                  <a:srgbClr val="FF0000"/>
                </a:solidFill>
              </a:rPr>
              <a:t>On ne voit même pas un bouton</a:t>
            </a:r>
            <a:r>
              <a:rPr lang="fr-FR" noProof="0" dirty="0" smtClean="0"/>
              <a:t>)</a:t>
            </a:r>
          </a:p>
          <a:p>
            <a:pPr lvl="2"/>
            <a:r>
              <a:rPr lang="fr-FR" noProof="0" dirty="0" smtClean="0"/>
              <a:t>xvideos.com (48), pornhub.com (67), youporn.com (80)</a:t>
            </a:r>
          </a:p>
          <a:p>
            <a:pPr lvl="2"/>
            <a:r>
              <a:rPr lang="fr-FR" noProof="0" dirty="0" smtClean="0"/>
              <a:t>isohunt.com </a:t>
            </a:r>
          </a:p>
          <a:p>
            <a:pPr lvl="2"/>
            <a:r>
              <a:rPr lang="fr-FR" noProof="0" dirty="0" smtClean="0"/>
              <a:t>4chan.org</a:t>
            </a:r>
          </a:p>
          <a:p>
            <a:pPr lvl="1"/>
            <a:endParaRPr lang="fr-FR" noProof="0" dirty="0" smtClean="0"/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1DE207F2-3D76-47CB-9CD0-0DAE8C918E2F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10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 descr="C:\Users\alegout\Desktop\facebook_like_button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3" y="3140934"/>
            <a:ext cx="111601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alegout\Desktop\TwitterBut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3" y="3697288"/>
            <a:ext cx="1376362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826" y="5225143"/>
            <a:ext cx="1631847" cy="12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044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440738" cy="4525963"/>
          </a:xfrm>
        </p:spPr>
        <p:txBody>
          <a:bodyPr/>
          <a:lstStyle/>
          <a:p>
            <a:r>
              <a:rPr lang="fr-FR" noProof="0" dirty="0" smtClean="0"/>
              <a:t>Les sociétés utilisent ces données pour</a:t>
            </a:r>
          </a:p>
          <a:p>
            <a:pPr lvl="1"/>
            <a:r>
              <a:rPr lang="fr-FR" noProof="0" dirty="0" smtClean="0"/>
              <a:t>Offrir un meilleur service</a:t>
            </a:r>
          </a:p>
          <a:p>
            <a:pPr lvl="1"/>
            <a:r>
              <a:rPr lang="fr-FR" noProof="0" dirty="0" smtClean="0"/>
              <a:t>Vendre des publicités ciblées</a:t>
            </a:r>
          </a:p>
          <a:p>
            <a:pPr lvl="1"/>
            <a:r>
              <a:rPr lang="fr-FR" noProof="0" dirty="0" smtClean="0"/>
              <a:t>Obéir à la loi qui demande de conserver certaines données</a:t>
            </a:r>
          </a:p>
          <a:p>
            <a:endParaRPr lang="fr-FR" noProof="0" dirty="0" smtClean="0"/>
          </a:p>
        </p:txBody>
      </p:sp>
      <p:sp>
        <p:nvSpPr>
          <p:cNvPr id="1229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 smtClean="0"/>
              <a:t>Pourquoi les données sont collectées</a:t>
            </a:r>
          </a:p>
        </p:txBody>
      </p:sp>
      <p:sp>
        <p:nvSpPr>
          <p:cNvPr id="12292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D94FC39A-4DAF-41FF-BCE4-CD01455BB32E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11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92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dirty="0" smtClean="0"/>
              <a:t>Quels sont les risques avec les grandes sociétés d’Internet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noProof="0" dirty="0" smtClean="0"/>
              <a:t>Évaluation du risque</a:t>
            </a:r>
          </a:p>
          <a:p>
            <a:pPr lvl="1" eaLnBrk="1" hangingPunct="1"/>
            <a:r>
              <a:rPr lang="fr-FR" noProof="0" dirty="0" smtClean="0"/>
              <a:t>Risque</a:t>
            </a:r>
          </a:p>
          <a:p>
            <a:pPr lvl="2" eaLnBrk="1" hangingPunct="1"/>
            <a:r>
              <a:rPr lang="fr-FR" noProof="0" dirty="0" smtClean="0">
                <a:solidFill>
                  <a:srgbClr val="FF0000"/>
                </a:solidFill>
              </a:rPr>
              <a:t>Activité quasi exhaustive </a:t>
            </a:r>
          </a:p>
          <a:p>
            <a:pPr lvl="2" eaLnBrk="1" hangingPunct="1"/>
            <a:r>
              <a:rPr lang="fr-FR" noProof="0" dirty="0" smtClean="0">
                <a:solidFill>
                  <a:srgbClr val="FF0000"/>
                </a:solidFill>
              </a:rPr>
              <a:t>Identité réseau, applicative et sociale</a:t>
            </a:r>
          </a:p>
          <a:p>
            <a:pPr lvl="1" eaLnBrk="1" hangingPunct="1"/>
            <a:r>
              <a:rPr lang="fr-FR" noProof="0" dirty="0" smtClean="0"/>
              <a:t>Atténuation du risque</a:t>
            </a:r>
          </a:p>
          <a:p>
            <a:pPr lvl="2" eaLnBrk="1" hangingPunct="1"/>
            <a:r>
              <a:rPr lang="fr-FR" noProof="0" dirty="0" smtClean="0"/>
              <a:t>Modèle économique uniquement basé sur la satisfaction des internautes</a:t>
            </a:r>
          </a:p>
          <a:p>
            <a:pPr lvl="2" eaLnBrk="1" hangingPunct="1"/>
            <a:r>
              <a:rPr lang="fr-FR" noProof="0" dirty="0" smtClean="0"/>
              <a:t>Sous surveillance</a:t>
            </a:r>
          </a:p>
          <a:p>
            <a:pPr lvl="2" eaLnBrk="1" hangingPunct="1"/>
            <a:r>
              <a:rPr lang="fr-FR" noProof="0" dirty="0" smtClean="0"/>
              <a:t>Respect des lois</a:t>
            </a:r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5E5378A3-3039-4C67-948B-78B805CD3F63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12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201333" y="5891143"/>
            <a:ext cx="4013200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Risque important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Définition d’atteinte à la vie privée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Quels risques aujourd’hui ?</a:t>
            </a:r>
          </a:p>
          <a:p>
            <a:pPr lvl="1"/>
            <a:r>
              <a:rPr lang="fr-FR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Les grandes sociétés d’Internet</a:t>
            </a:r>
          </a:p>
          <a:p>
            <a:pPr lvl="1"/>
            <a:r>
              <a:rPr lang="fr-FR" dirty="0" smtClean="0">
                <a:solidFill>
                  <a:srgbClr val="FF0000"/>
                </a:solidFill>
              </a:rPr>
              <a:t>Les individus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 smtClean="0"/>
              <a:t>Jusqu’où peut-on aller ?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936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fr-FR" dirty="0" smtClean="0"/>
              <a:t>Les individus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Pas </a:t>
            </a:r>
            <a:r>
              <a:rPr lang="fr-FR" dirty="0"/>
              <a:t>d’infrastructure dédiée</a:t>
            </a:r>
          </a:p>
          <a:p>
            <a:pPr eaLnBrk="1" hangingPunct="1"/>
            <a:r>
              <a:rPr lang="fr-FR" dirty="0"/>
              <a:t>Pas d’informations privilégiées</a:t>
            </a:r>
          </a:p>
          <a:p>
            <a:pPr eaLnBrk="1" hangingPunct="1"/>
            <a:r>
              <a:rPr lang="fr-FR" dirty="0"/>
              <a:t>C’est </a:t>
            </a:r>
            <a:r>
              <a:rPr lang="fr-FR" dirty="0" smtClean="0"/>
              <a:t>un voisin, un </a:t>
            </a:r>
            <a:r>
              <a:rPr lang="fr-FR" dirty="0"/>
              <a:t>patron, de la famille, un criminel, etc.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4" y="1971578"/>
            <a:ext cx="2771386" cy="3699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870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/>
              <a:t>Quels sont les risques avec les </a:t>
            </a:r>
            <a:r>
              <a:rPr lang="fr-FR" dirty="0" smtClean="0"/>
              <a:t>individus </a:t>
            </a:r>
            <a:r>
              <a:rPr lang="fr-FR" dirty="0"/>
              <a:t>?</a:t>
            </a:r>
            <a:endParaRPr lang="fr-FR" noProof="0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eaLnBrk="1" hangingPunct="1"/>
            <a:r>
              <a:rPr lang="fr-FR" noProof="0" dirty="0" smtClean="0"/>
              <a:t>Évaluation du risque</a:t>
            </a:r>
          </a:p>
          <a:p>
            <a:pPr lvl="1" eaLnBrk="1" hangingPunct="1"/>
            <a:r>
              <a:rPr lang="fr-FR" noProof="0" dirty="0" smtClean="0"/>
              <a:t>Risque</a:t>
            </a:r>
          </a:p>
          <a:p>
            <a:pPr lvl="2" eaLnBrk="1" hangingPunct="1"/>
            <a:r>
              <a:rPr lang="fr-FR" noProof="0" dirty="0" smtClean="0"/>
              <a:t>Pas de contrôle, identification difficile</a:t>
            </a:r>
          </a:p>
          <a:p>
            <a:pPr lvl="2" eaLnBrk="1" hangingPunct="1"/>
            <a:r>
              <a:rPr lang="fr-FR" noProof="0" dirty="0" smtClean="0"/>
              <a:t>Unique but est de porter atteinte à la vie privée</a:t>
            </a:r>
          </a:p>
          <a:p>
            <a:pPr lvl="1" eaLnBrk="1" hangingPunct="1"/>
            <a:r>
              <a:rPr lang="fr-FR" noProof="0" dirty="0" smtClean="0"/>
              <a:t>Atténuation du risque</a:t>
            </a:r>
          </a:p>
          <a:p>
            <a:pPr lvl="2" eaLnBrk="1" hangingPunct="1"/>
            <a:r>
              <a:rPr lang="fr-FR" noProof="0" dirty="0" smtClean="0">
                <a:solidFill>
                  <a:srgbClr val="FF0000"/>
                </a:solidFill>
              </a:rPr>
              <a:t>Difficile pour un individu de collecter une activité</a:t>
            </a:r>
          </a:p>
          <a:p>
            <a:pPr lvl="2" eaLnBrk="1" hangingPunct="1"/>
            <a:r>
              <a:rPr lang="fr-FR" dirty="0" smtClean="0">
                <a:solidFill>
                  <a:srgbClr val="FF0000"/>
                </a:solidFill>
              </a:rPr>
              <a:t>Difficile pour un individu d’obtenir l’identité sociale</a:t>
            </a:r>
            <a:endParaRPr lang="fr-FR" noProof="0" dirty="0" smtClean="0">
              <a:solidFill>
                <a:srgbClr val="FF0000"/>
              </a:solidFill>
            </a:endParaRPr>
          </a:p>
        </p:txBody>
      </p:sp>
      <p:sp>
        <p:nvSpPr>
          <p:cNvPr id="10244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669E4F60-8368-4B14-A427-37B34A93394A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15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405467" y="5245712"/>
            <a:ext cx="6146800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Mais c’est possible, donc risque important également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Contributions du projet Bluebear</a:t>
            </a:r>
          </a:p>
        </p:txBody>
      </p:sp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On peut suivre l’intégralité de l’activité BitTorrent sans ressource dédiée</a:t>
            </a:r>
          </a:p>
          <a:p>
            <a:pPr lvl="1" eaLnBrk="1" hangingPunct="1"/>
            <a:r>
              <a:rPr lang="fr-FR" noProof="0" smtClean="0"/>
              <a:t>148M d’adresses IP, 1.2M de contenus, 103 jours, 70% des sources initiales</a:t>
            </a:r>
          </a:p>
          <a:p>
            <a:pPr lvl="1" eaLnBrk="1" hangingPunct="1"/>
            <a:r>
              <a:rPr lang="fr-FR" noProof="0" smtClean="0"/>
              <a:t>Utiliser Tor est pire</a:t>
            </a:r>
          </a:p>
          <a:p>
            <a:pPr eaLnBrk="1" hangingPunct="1"/>
            <a:r>
              <a:rPr lang="fr-FR" noProof="0" smtClean="0"/>
              <a:t>Mais, sans l’identité sociale, difficile pour un individu d’exploiter ces informations</a:t>
            </a:r>
          </a:p>
        </p:txBody>
      </p:sp>
      <p:sp>
        <p:nvSpPr>
          <p:cNvPr id="11268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05FADE5B-F4E6-4E1F-9E1B-99D3C7B06EC0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16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133350" y="5270500"/>
            <a:ext cx="8843963" cy="12001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fr-FR" sz="3600">
                <a:latin typeface="Calibri" pitchFamily="34" charset="0"/>
                <a:cs typeface="Calibri" pitchFamily="34" charset="0"/>
              </a:rPr>
              <a:t>On va montrer dans la suite que l’on peut massivement lier identité sociale et adresse IP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Définition d’atteinte à la vie privée</a:t>
            </a:r>
          </a:p>
          <a:p>
            <a:r>
              <a:rPr lang="fr-FR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Quels risques aujourd’hui ?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Jusqu’où peut-on aller ?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904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/>
          <p:cNvGrpSpPr>
            <a:grpSpLocks/>
          </p:cNvGrpSpPr>
          <p:nvPr/>
        </p:nvGrpSpPr>
        <p:grpSpPr bwMode="auto">
          <a:xfrm>
            <a:off x="6229350" y="1828800"/>
            <a:ext cx="1789113" cy="2506663"/>
            <a:chOff x="6228978" y="1828925"/>
            <a:chExt cx="1790075" cy="2506835"/>
          </a:xfrm>
        </p:grpSpPr>
        <p:grpSp>
          <p:nvGrpSpPr>
            <p:cNvPr id="12326" name="Groupe 6"/>
            <p:cNvGrpSpPr>
              <a:grpSpLocks/>
            </p:cNvGrpSpPr>
            <p:nvPr/>
          </p:nvGrpSpPr>
          <p:grpSpPr bwMode="auto">
            <a:xfrm>
              <a:off x="6228978" y="2004446"/>
              <a:ext cx="1790075" cy="2331314"/>
              <a:chOff x="6160840" y="1961782"/>
              <a:chExt cx="1790075" cy="2331314"/>
            </a:xfrm>
          </p:grpSpPr>
          <p:pic>
            <p:nvPicPr>
              <p:cNvPr id="12328" name="Picture 7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00191" y="1961782"/>
                <a:ext cx="1512168" cy="23313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29" name="ZoneTexte 14"/>
              <p:cNvSpPr txBox="1">
                <a:spLocks noChangeArrowheads="1"/>
              </p:cNvSpPr>
              <p:nvPr/>
            </p:nvSpPr>
            <p:spPr bwMode="auto">
              <a:xfrm>
                <a:off x="6160840" y="2887591"/>
                <a:ext cx="179007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pitchFamily="66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600">
                    <a:latin typeface="Calibri" pitchFamily="34" charset="0"/>
                    <a:cs typeface="Calibri" pitchFamily="34" charset="0"/>
                  </a:rPr>
                  <a:t>Skype ID d’Homer</a:t>
                </a:r>
                <a:endParaRPr lang="fr-FR" sz="160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 bwMode="auto">
            <a:xfrm>
              <a:off x="6710250" y="1828925"/>
              <a:ext cx="182660" cy="46358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 lIns="90000" tIns="46800" rIns="90000" bIns="46800" anchor="ctr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2291" name="Titre 1"/>
          <p:cNvSpPr>
            <a:spLocks noGrp="1"/>
          </p:cNvSpPr>
          <p:nvPr>
            <p:ph type="title"/>
          </p:nvPr>
        </p:nvSpPr>
        <p:spPr>
          <a:xfrm>
            <a:off x="250825" y="274638"/>
            <a:ext cx="8582025" cy="1143000"/>
          </a:xfrm>
        </p:spPr>
        <p:txBody>
          <a:bodyPr/>
          <a:lstStyle/>
          <a:p>
            <a:pPr eaLnBrk="1" hangingPunct="1"/>
            <a:r>
              <a:rPr lang="fr-FR" noProof="0" smtClean="0"/>
              <a:t>Peut-on trouver l’adresse IP d’Homer en exploitant Skype</a:t>
            </a: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223838" y="5265738"/>
            <a:ext cx="8920162" cy="11525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fr-FR" sz="2800" noProof="0" smtClean="0"/>
              <a:t>Étape 1 : Quel est le Skype ID d’Homer ?</a:t>
            </a:r>
          </a:p>
          <a:p>
            <a:pPr eaLnBrk="1" hangingPunct="1">
              <a:defRPr/>
            </a:pPr>
            <a:r>
              <a:rPr lang="fr-FR" sz="2800" noProof="0" smtClean="0"/>
              <a:t>Étape 2 : Peut-on trouver l’adresse IP d’Homer ?</a:t>
            </a:r>
          </a:p>
          <a:p>
            <a:pPr eaLnBrk="1" hangingPunct="1">
              <a:defRPr/>
            </a:pPr>
            <a:r>
              <a:rPr lang="fr-FR" sz="2800" noProof="0" smtClean="0"/>
              <a:t>Étape 3 : Peut-on trouver l’adresse sans être détecté ?</a:t>
            </a:r>
          </a:p>
          <a:p>
            <a:pPr eaLnBrk="1" hangingPunct="1">
              <a:defRPr/>
            </a:pPr>
            <a:endParaRPr lang="fr-FR" sz="2800" noProof="0" smtClean="0"/>
          </a:p>
        </p:txBody>
      </p:sp>
      <p:pic>
        <p:nvPicPr>
          <p:cNvPr id="9" name="Image 8" descr="Skyp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420938"/>
            <a:ext cx="1397000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ZoneTexte 12"/>
          <p:cNvSpPr txBox="1">
            <a:spLocks noChangeArrowheads="1"/>
          </p:cNvSpPr>
          <p:nvPr/>
        </p:nvSpPr>
        <p:spPr bwMode="auto">
          <a:xfrm>
            <a:off x="250825" y="3068638"/>
            <a:ext cx="185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140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Groupe 5"/>
          <p:cNvGrpSpPr>
            <a:grpSpLocks/>
          </p:cNvGrpSpPr>
          <p:nvPr/>
        </p:nvGrpSpPr>
        <p:grpSpPr bwMode="auto">
          <a:xfrm>
            <a:off x="5364163" y="981075"/>
            <a:ext cx="3684587" cy="4103688"/>
            <a:chOff x="5364088" y="980728"/>
            <a:chExt cx="3684585" cy="4104456"/>
          </a:xfrm>
        </p:grpSpPr>
        <p:cxnSp>
          <p:nvCxnSpPr>
            <p:cNvPr id="17" name="Connecteur droit avec flèche 16"/>
            <p:cNvCxnSpPr/>
            <p:nvPr/>
          </p:nvCxnSpPr>
          <p:spPr>
            <a:xfrm rot="10800000">
              <a:off x="5364088" y="1412609"/>
              <a:ext cx="863600" cy="64782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rot="5400000" flipH="1" flipV="1">
              <a:off x="7055480" y="1160997"/>
              <a:ext cx="936800" cy="57626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/>
            <p:cNvCxnSpPr/>
            <p:nvPr/>
          </p:nvCxnSpPr>
          <p:spPr>
            <a:xfrm flipV="1">
              <a:off x="7896149" y="1484060"/>
              <a:ext cx="936624" cy="57637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 rot="5400000">
              <a:off x="5651357" y="4508855"/>
              <a:ext cx="720860" cy="43180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/>
            <p:cNvCxnSpPr/>
            <p:nvPr/>
          </p:nvCxnSpPr>
          <p:spPr>
            <a:xfrm rot="16200000" flipH="1">
              <a:off x="6839628" y="4544546"/>
              <a:ext cx="431881" cy="7143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/>
            <p:nvPr/>
          </p:nvCxnSpPr>
          <p:spPr>
            <a:xfrm>
              <a:off x="7885037" y="3716503"/>
              <a:ext cx="792162" cy="57637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>
            <a:xfrm rot="16200000" flipV="1">
              <a:off x="6335550" y="1304666"/>
              <a:ext cx="936800" cy="2889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/>
            <p:cNvCxnSpPr/>
            <p:nvPr/>
          </p:nvCxnSpPr>
          <p:spPr>
            <a:xfrm>
              <a:off x="7896149" y="3213171"/>
              <a:ext cx="1152524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/>
            <p:cNvCxnSpPr/>
            <p:nvPr/>
          </p:nvCxnSpPr>
          <p:spPr>
            <a:xfrm rot="16200000" flipH="1">
              <a:off x="7775438" y="4400898"/>
              <a:ext cx="649409" cy="57626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17" name="ZoneTexte 42"/>
            <p:cNvSpPr txBox="1">
              <a:spLocks noChangeArrowheads="1"/>
            </p:cNvSpPr>
            <p:nvPr/>
          </p:nvSpPr>
          <p:spPr bwMode="auto">
            <a:xfrm>
              <a:off x="8326835" y="2761764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18" name="ZoneTexte 48"/>
            <p:cNvSpPr txBox="1">
              <a:spLocks noChangeArrowheads="1"/>
            </p:cNvSpPr>
            <p:nvPr/>
          </p:nvSpPr>
          <p:spPr bwMode="auto">
            <a:xfrm>
              <a:off x="8098633" y="1393612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19" name="ZoneTexte 49"/>
            <p:cNvSpPr txBox="1">
              <a:spLocks noChangeArrowheads="1"/>
            </p:cNvSpPr>
            <p:nvPr/>
          </p:nvSpPr>
          <p:spPr bwMode="auto">
            <a:xfrm>
              <a:off x="7234537" y="1124744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20" name="ZoneTexte 50"/>
            <p:cNvSpPr txBox="1">
              <a:spLocks noChangeArrowheads="1"/>
            </p:cNvSpPr>
            <p:nvPr/>
          </p:nvSpPr>
          <p:spPr bwMode="auto">
            <a:xfrm>
              <a:off x="8026625" y="4221088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21" name="ZoneTexte 51"/>
            <p:cNvSpPr txBox="1">
              <a:spLocks noChangeArrowheads="1"/>
            </p:cNvSpPr>
            <p:nvPr/>
          </p:nvSpPr>
          <p:spPr bwMode="auto">
            <a:xfrm>
              <a:off x="5806555" y="1340768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22" name="ZoneTexte 52"/>
            <p:cNvSpPr txBox="1">
              <a:spLocks noChangeArrowheads="1"/>
            </p:cNvSpPr>
            <p:nvPr/>
          </p:nvSpPr>
          <p:spPr bwMode="auto">
            <a:xfrm>
              <a:off x="6442449" y="1196752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23" name="ZoneTexte 53"/>
            <p:cNvSpPr txBox="1">
              <a:spLocks noChangeArrowheads="1"/>
            </p:cNvSpPr>
            <p:nvPr/>
          </p:nvSpPr>
          <p:spPr bwMode="auto">
            <a:xfrm>
              <a:off x="5734547" y="4345940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24" name="ZoneTexte 54"/>
            <p:cNvSpPr txBox="1">
              <a:spLocks noChangeArrowheads="1"/>
            </p:cNvSpPr>
            <p:nvPr/>
          </p:nvSpPr>
          <p:spPr bwMode="auto">
            <a:xfrm>
              <a:off x="7030691" y="4221088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2325" name="ZoneTexte 55"/>
            <p:cNvSpPr txBox="1">
              <a:spLocks noChangeArrowheads="1"/>
            </p:cNvSpPr>
            <p:nvPr/>
          </p:nvSpPr>
          <p:spPr bwMode="auto">
            <a:xfrm>
              <a:off x="8182819" y="3573016"/>
              <a:ext cx="35137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7" name="Groupe 56"/>
          <p:cNvGrpSpPr>
            <a:grpSpLocks/>
          </p:cNvGrpSpPr>
          <p:nvPr/>
        </p:nvGrpSpPr>
        <p:grpSpPr bwMode="auto">
          <a:xfrm>
            <a:off x="2247900" y="2459038"/>
            <a:ext cx="5040313" cy="1279525"/>
            <a:chOff x="5023798" y="4233732"/>
            <a:chExt cx="4383475" cy="1011448"/>
          </a:xfrm>
        </p:grpSpPr>
        <p:grpSp>
          <p:nvGrpSpPr>
            <p:cNvPr id="12301" name="Groupe 29"/>
            <p:cNvGrpSpPr>
              <a:grpSpLocks/>
            </p:cNvGrpSpPr>
            <p:nvPr/>
          </p:nvGrpSpPr>
          <p:grpSpPr bwMode="auto">
            <a:xfrm>
              <a:off x="5023798" y="4233732"/>
              <a:ext cx="4383475" cy="1011448"/>
              <a:chOff x="5023798" y="4233732"/>
              <a:chExt cx="4383475" cy="1011448"/>
            </a:xfrm>
          </p:grpSpPr>
          <p:grpSp>
            <p:nvGrpSpPr>
              <p:cNvPr id="12303" name="Groupe 11"/>
              <p:cNvGrpSpPr>
                <a:grpSpLocks/>
              </p:cNvGrpSpPr>
              <p:nvPr/>
            </p:nvGrpSpPr>
            <p:grpSpPr bwMode="auto">
              <a:xfrm>
                <a:off x="5023798" y="4233732"/>
                <a:ext cx="4383475" cy="1011448"/>
                <a:chOff x="4418348" y="131250"/>
                <a:chExt cx="6040188" cy="1169308"/>
              </a:xfrm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5580728" y="476530"/>
                  <a:ext cx="1440132" cy="2161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endParaRPr lang="fr-FR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2306" name="ZoneTexte 63"/>
                <p:cNvSpPr txBox="1">
                  <a:spLocks noChangeArrowheads="1"/>
                </p:cNvSpPr>
                <p:nvPr/>
              </p:nvSpPr>
              <p:spPr bwMode="auto">
                <a:xfrm>
                  <a:off x="5524697" y="449616"/>
                  <a:ext cx="221362" cy="4216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endParaRPr lang="en-US">
                    <a:latin typeface="Calibri" pitchFamily="34" charset="0"/>
                    <a:cs typeface="Calibri" pitchFamily="34" charset="0"/>
                  </a:endParaRPr>
                </a:p>
              </p:txBody>
            </p:sp>
            <p:pic>
              <p:nvPicPr>
                <p:cNvPr id="12307" name="Picture 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18348" y="131250"/>
                  <a:ext cx="6040188" cy="1169308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61" name="Rectangle à coins arrondis 60"/>
              <p:cNvSpPr/>
              <p:nvPr/>
            </p:nvSpPr>
            <p:spPr>
              <a:xfrm>
                <a:off x="5868739" y="4508554"/>
                <a:ext cx="1079646" cy="2170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50000"/>
                  </a:spcBef>
                  <a:defRPr/>
                </a:pPr>
                <a:endParaRPr lang="fr-FR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2302" name="Rectangle 58"/>
            <p:cNvSpPr>
              <a:spLocks noChangeArrowheads="1"/>
            </p:cNvSpPr>
            <p:nvPr/>
          </p:nvSpPr>
          <p:spPr bwMode="auto">
            <a:xfrm>
              <a:off x="5907019" y="4490427"/>
              <a:ext cx="2679542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Calibri" pitchFamily="34" charset="0"/>
                  <a:cs typeface="Calibri" pitchFamily="34" charset="0"/>
                </a:rPr>
                <a:t>John doe appelle</a:t>
              </a:r>
              <a:endParaRPr lang="fr-FR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2297" name="Groupe 9"/>
          <p:cNvGrpSpPr>
            <a:grpSpLocks/>
          </p:cNvGrpSpPr>
          <p:nvPr/>
        </p:nvGrpSpPr>
        <p:grpSpPr bwMode="auto">
          <a:xfrm>
            <a:off x="0" y="2341563"/>
            <a:ext cx="4059238" cy="2617787"/>
            <a:chOff x="0" y="2342083"/>
            <a:chExt cx="4059183" cy="2616833"/>
          </a:xfrm>
        </p:grpSpPr>
        <p:sp>
          <p:nvSpPr>
            <p:cNvPr id="12299" name="ZoneTexte 13"/>
            <p:cNvSpPr txBox="1">
              <a:spLocks noChangeArrowheads="1"/>
            </p:cNvSpPr>
            <p:nvPr/>
          </p:nvSpPr>
          <p:spPr bwMode="auto">
            <a:xfrm>
              <a:off x="0" y="4005064"/>
              <a:ext cx="4059183" cy="953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>
                  <a:latin typeface="Calibri" pitchFamily="34" charset="0"/>
                  <a:cs typeface="Calibri" pitchFamily="34" charset="0"/>
                </a:rPr>
                <a:t>Son </a:t>
              </a:r>
              <a:r>
                <a:rPr lang="en-US" sz="280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nom</a:t>
              </a:r>
              <a:r>
                <a:rPr lang="en-US" sz="2800">
                  <a:latin typeface="Calibri" pitchFamily="34" charset="0"/>
                  <a:cs typeface="Calibri" pitchFamily="34" charset="0"/>
                </a:rPr>
                <a:t> est Homer</a:t>
              </a:r>
            </a:p>
            <a:p>
              <a:pPr eaLnBrk="1" hangingPunct="1"/>
              <a:r>
                <a:rPr lang="en-US" sz="2800">
                  <a:latin typeface="Calibri" pitchFamily="34" charset="0"/>
                  <a:cs typeface="Calibri" pitchFamily="34" charset="0"/>
                </a:rPr>
                <a:t>Quelle est son </a:t>
              </a:r>
              <a:r>
                <a:rPr lang="en-US" sz="2800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adresse IP </a:t>
              </a:r>
              <a:r>
                <a:rPr lang="en-US" sz="2800">
                  <a:latin typeface="Calibri" pitchFamily="34" charset="0"/>
                  <a:cs typeface="Calibri" pitchFamily="34" charset="0"/>
                </a:rPr>
                <a:t>?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12300" name="Picture 2" descr="C:\Users\alegout\Desktop\homer-simpson--2-.g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351" y="2342083"/>
              <a:ext cx="1257300" cy="1453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8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64B845EF-B49F-4193-BC02-B1D65DE516E2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18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Étape 1: Quel est le Skype ID d’Homer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02650" cy="4525963"/>
          </a:xfrm>
        </p:spPr>
        <p:txBody>
          <a:bodyPr/>
          <a:lstStyle/>
          <a:p>
            <a:pPr eaLnBrk="1" hangingPunct="1"/>
            <a:r>
              <a:rPr lang="fr-FR" noProof="0" smtClean="0"/>
              <a:t>560M d’utilisateurs de Skype enregistrés</a:t>
            </a:r>
          </a:p>
          <a:p>
            <a:pPr lvl="1" eaLnBrk="1" hangingPunct="1"/>
            <a:r>
              <a:rPr lang="fr-FR" noProof="0" smtClean="0"/>
              <a:t>88% donne un nom propre</a:t>
            </a:r>
          </a:p>
          <a:p>
            <a:pPr lvl="1" eaLnBrk="1" hangingPunct="1"/>
            <a:r>
              <a:rPr lang="fr-FR" noProof="0" smtClean="0"/>
              <a:t>82% donne un age, un pays, une URL, etc.</a:t>
            </a:r>
          </a:p>
          <a:p>
            <a:pPr eaLnBrk="1" hangingPunct="1"/>
            <a:r>
              <a:rPr lang="fr-FR" noProof="0" smtClean="0"/>
              <a:t>On cherche Homer dans l’annuaire Skype</a:t>
            </a:r>
          </a:p>
          <a:p>
            <a:pPr lvl="1" eaLnBrk="1" hangingPunct="1"/>
            <a:r>
              <a:rPr lang="fr-FR" noProof="0" smtClean="0"/>
              <a:t>On supprime les dupliqués avec les informations fournies (pays, langue, etc.)</a:t>
            </a:r>
          </a:p>
          <a:p>
            <a:pPr lvl="1" eaLnBrk="1" hangingPunct="1"/>
            <a:r>
              <a:rPr lang="fr-FR" noProof="0" smtClean="0"/>
              <a:t>S’il y a encore des dupliqués on trouve l’adresse IP d’Homer et on regarde sa localisation</a:t>
            </a:r>
          </a:p>
          <a:p>
            <a:pPr lvl="2" eaLnBrk="1" hangingPunct="1"/>
            <a:r>
              <a:rPr lang="fr-FR" noProof="0" smtClean="0"/>
              <a:t>Enterprise, université, lieu public</a:t>
            </a:r>
          </a:p>
        </p:txBody>
      </p:sp>
      <p:sp>
        <p:nvSpPr>
          <p:cNvPr id="13316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9EA74DEA-4284-4FF1-8D03-129C3ACB075D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19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Étape 2: Peut-on trouver l’adresse IP d’Homer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Toutes les communications sont chiffrées</a:t>
            </a:r>
          </a:p>
          <a:p>
            <a:pPr lvl="1" eaLnBrk="1" hangingPunct="1"/>
            <a:r>
              <a:rPr lang="fr-FR" noProof="0" smtClean="0"/>
              <a:t>Impossible d’exploiter le contenu des paquets IP</a:t>
            </a:r>
          </a:p>
          <a:p>
            <a:pPr eaLnBrk="1" hangingPunct="1"/>
            <a:r>
              <a:rPr lang="fr-FR" noProof="0" smtClean="0"/>
              <a:t>Chaque client communique avec des dizaines d’autres clients</a:t>
            </a:r>
          </a:p>
          <a:p>
            <a:pPr lvl="1" eaLnBrk="1" hangingPunct="1"/>
            <a:r>
              <a:rPr lang="fr-FR" noProof="0" smtClean="0"/>
              <a:t>Qui est Homer parmi 100 autres clients ?</a:t>
            </a:r>
          </a:p>
          <a:p>
            <a:pPr eaLnBrk="1" hangingPunct="1"/>
            <a:r>
              <a:rPr lang="fr-FR" noProof="0" smtClean="0">
                <a:solidFill>
                  <a:srgbClr val="FF0000"/>
                </a:solidFill>
              </a:rPr>
              <a:t>On fait un appel VoIP vers Homer</a:t>
            </a:r>
          </a:p>
        </p:txBody>
      </p:sp>
      <p:sp>
        <p:nvSpPr>
          <p:cNvPr id="14340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E820513A-9F95-40D8-A52B-0C584FFFCF95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20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327025" y="4968875"/>
            <a:ext cx="8388350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4000">
                <a:latin typeface="Calibri" pitchFamily="34" charset="0"/>
                <a:cs typeface="Calibri" pitchFamily="34" charset="0"/>
              </a:rPr>
              <a:t>On identifie des schémas spécifiques de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Tout Internet en 2 minutes, ou presque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sp>
        <p:nvSpPr>
          <p:cNvPr id="5" name="Rectangle 4"/>
          <p:cNvSpPr/>
          <p:nvPr/>
        </p:nvSpPr>
        <p:spPr bwMode="auto">
          <a:xfrm>
            <a:off x="2103120" y="2914650"/>
            <a:ext cx="1508760" cy="60579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611880" y="2914650"/>
            <a:ext cx="1508760" cy="60579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20640" y="2914650"/>
            <a:ext cx="1508760" cy="60579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3611880" y="2914650"/>
            <a:ext cx="0" cy="60579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necteur droit 13"/>
          <p:cNvCxnSpPr/>
          <p:nvPr/>
        </p:nvCxnSpPr>
        <p:spPr bwMode="auto">
          <a:xfrm>
            <a:off x="5120640" y="2914650"/>
            <a:ext cx="0" cy="60579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11"/>
          <p:cNvSpPr/>
          <p:nvPr/>
        </p:nvSpPr>
        <p:spPr bwMode="auto">
          <a:xfrm>
            <a:off x="1348740" y="2914650"/>
            <a:ext cx="754380" cy="605790"/>
          </a:xfrm>
          <a:prstGeom prst="rect">
            <a:avLst/>
          </a:prstGeom>
          <a:noFill/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Accolade fermante 6"/>
          <p:cNvSpPr/>
          <p:nvPr/>
        </p:nvSpPr>
        <p:spPr bwMode="auto">
          <a:xfrm rot="5400000">
            <a:off x="1500190" y="3511873"/>
            <a:ext cx="360040" cy="662940"/>
          </a:xfrm>
          <a:prstGeom prst="rightBrace">
            <a:avLst>
              <a:gd name="adj1" fmla="val 0"/>
              <a:gd name="adj2" fmla="val 50000"/>
            </a:avLst>
          </a:prstGeom>
          <a:noFill/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Accolade fermante 12"/>
          <p:cNvSpPr/>
          <p:nvPr/>
        </p:nvSpPr>
        <p:spPr bwMode="auto">
          <a:xfrm rot="5400000">
            <a:off x="2717482" y="3128970"/>
            <a:ext cx="360044" cy="1428749"/>
          </a:xfrm>
          <a:prstGeom prst="rightBrace">
            <a:avLst>
              <a:gd name="adj1" fmla="val 0"/>
              <a:gd name="adj2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148715" y="4114800"/>
            <a:ext cx="1062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Entête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211705" y="4118610"/>
            <a:ext cx="1400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Données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769326" y="804421"/>
            <a:ext cx="1051609" cy="2153417"/>
            <a:chOff x="1769326" y="804421"/>
            <a:chExt cx="1051609" cy="2153417"/>
          </a:xfrm>
        </p:grpSpPr>
        <p:sp>
          <p:nvSpPr>
            <p:cNvPr id="16" name="Flèche vers le bas 15"/>
            <p:cNvSpPr/>
            <p:nvPr/>
          </p:nvSpPr>
          <p:spPr bwMode="auto">
            <a:xfrm rot="19798761">
              <a:off x="1769326" y="804421"/>
              <a:ext cx="1051609" cy="2153417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 rot="3542255">
              <a:off x="1337670" y="1554479"/>
              <a:ext cx="18173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Chiffrement</a:t>
              </a:r>
              <a:endParaRPr lang="fr-FR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9" name="ZoneTexte 38"/>
          <p:cNvSpPr txBox="1"/>
          <p:nvPr/>
        </p:nvSpPr>
        <p:spPr>
          <a:xfrm>
            <a:off x="2646045" y="2863602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?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Espace réservé du contenu 2"/>
          <p:cNvSpPr>
            <a:spLocks noGrp="1"/>
          </p:cNvSpPr>
          <p:nvPr>
            <p:ph idx="1"/>
          </p:nvPr>
        </p:nvSpPr>
        <p:spPr>
          <a:xfrm>
            <a:off x="434340" y="5005573"/>
            <a:ext cx="8229600" cy="1329352"/>
          </a:xfrm>
        </p:spPr>
        <p:txBody>
          <a:bodyPr/>
          <a:lstStyle/>
          <a:p>
            <a:r>
              <a:rPr lang="fr-FR" dirty="0"/>
              <a:t>Si c’est chiffré c’est sûr </a:t>
            </a:r>
            <a:r>
              <a:rPr lang="fr-FR" dirty="0" smtClean="0"/>
              <a:t>?</a:t>
            </a:r>
          </a:p>
          <a:p>
            <a:pPr lvl="1"/>
            <a:r>
              <a:rPr lang="fr-FR" dirty="0" smtClean="0"/>
              <a:t>Non, pas totalement !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79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7" grpId="0" animBg="1"/>
      <p:bldP spid="13" grpId="0" animBg="1"/>
      <p:bldP spid="10" grpId="0"/>
      <p:bldP spid="15" grpId="0"/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Tout Internet en 2 minutes, ou presque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grpSp>
        <p:nvGrpSpPr>
          <p:cNvPr id="18" name="Groupe 17"/>
          <p:cNvGrpSpPr/>
          <p:nvPr/>
        </p:nvGrpSpPr>
        <p:grpSpPr>
          <a:xfrm rot="21297275">
            <a:off x="2696207" y="966870"/>
            <a:ext cx="1051609" cy="2153417"/>
            <a:chOff x="1769326" y="804421"/>
            <a:chExt cx="1051609" cy="2153417"/>
          </a:xfrm>
        </p:grpSpPr>
        <p:sp>
          <p:nvSpPr>
            <p:cNvPr id="16" name="Flèche vers le bas 15"/>
            <p:cNvSpPr/>
            <p:nvPr/>
          </p:nvSpPr>
          <p:spPr bwMode="auto">
            <a:xfrm rot="19798761">
              <a:off x="1769326" y="804421"/>
              <a:ext cx="1051609" cy="2153417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 rot="3542255">
              <a:off x="1565548" y="1683506"/>
              <a:ext cx="15164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Entête</a:t>
              </a:r>
              <a:endParaRPr lang="fr-FR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868680" y="3076459"/>
            <a:ext cx="1623060" cy="605790"/>
            <a:chOff x="971550" y="5182734"/>
            <a:chExt cx="1623060" cy="60579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1714500" y="5182734"/>
              <a:ext cx="880110" cy="6057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971550" y="5182734"/>
              <a:ext cx="754380" cy="605790"/>
            </a:xfrm>
            <a:prstGeom prst="rect">
              <a:avLst/>
            </a:prstGeom>
            <a:noFill/>
            <a:ln w="381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3520440" y="3097777"/>
            <a:ext cx="2354580" cy="605790"/>
            <a:chOff x="3028950" y="5182734"/>
            <a:chExt cx="2354580" cy="60579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783330" y="5182734"/>
              <a:ext cx="1600200" cy="6057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3028950" y="5182734"/>
              <a:ext cx="754380" cy="605790"/>
            </a:xfrm>
            <a:prstGeom prst="rect">
              <a:avLst/>
            </a:prstGeom>
            <a:noFill/>
            <a:ln w="381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6372225" y="3097777"/>
            <a:ext cx="1354455" cy="605790"/>
            <a:chOff x="5995035" y="5182734"/>
            <a:chExt cx="1354455" cy="60579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6749415" y="5182734"/>
              <a:ext cx="600075" cy="6057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5995035" y="5182734"/>
              <a:ext cx="754380" cy="605790"/>
            </a:xfrm>
            <a:prstGeom prst="rect">
              <a:avLst/>
            </a:prstGeom>
            <a:noFill/>
            <a:ln w="381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pic>
        <p:nvPicPr>
          <p:cNvPr id="37890" name="Picture 2" descr="C:\Users\alegout\AppData\Local\Microsoft\Windows\Temporary Internet Files\Content.IE5\B6OQ5XFN\MC9004325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28" y="4109740"/>
            <a:ext cx="1051561" cy="10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legout\AppData\Local\Microsoft\Windows\Temporary Internet Files\Content.IE5\B6OQ5XFN\MC9004325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012" y="4109740"/>
            <a:ext cx="1051561" cy="10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Connecteur droit 34"/>
          <p:cNvCxnSpPr>
            <a:stCxn id="37890" idx="3"/>
            <a:endCxn id="34" idx="1"/>
          </p:cNvCxnSpPr>
          <p:nvPr/>
        </p:nvCxnSpPr>
        <p:spPr bwMode="auto">
          <a:xfrm>
            <a:off x="971233" y="4635520"/>
            <a:ext cx="6621779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Nuage 35"/>
          <p:cNvSpPr/>
          <p:nvPr/>
        </p:nvSpPr>
        <p:spPr bwMode="auto">
          <a:xfrm>
            <a:off x="2747538" y="4109740"/>
            <a:ext cx="3237443" cy="917076"/>
          </a:xfrm>
          <a:prstGeom prst="cloud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611879" y="4306668"/>
            <a:ext cx="2094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itchFamily="34" charset="0"/>
                <a:cs typeface="Calibri" pitchFamily="34" charset="0"/>
              </a:rPr>
              <a:t>Internet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874880" y="3025411"/>
            <a:ext cx="6089607" cy="721105"/>
            <a:chOff x="1874880" y="3025411"/>
            <a:chExt cx="6089607" cy="721105"/>
          </a:xfrm>
        </p:grpSpPr>
        <p:sp>
          <p:nvSpPr>
            <p:cNvPr id="3" name="ZoneTexte 2"/>
            <p:cNvSpPr txBox="1"/>
            <p:nvPr/>
          </p:nvSpPr>
          <p:spPr>
            <a:xfrm>
              <a:off x="1874880" y="3025411"/>
              <a:ext cx="742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dirty="0" smtClean="0">
                  <a:latin typeface="Calibri" pitchFamily="34" charset="0"/>
                  <a:cs typeface="Calibri" pitchFamily="34" charset="0"/>
                </a:rPr>
                <a:t>?</a:t>
              </a:r>
              <a:endParaRPr lang="fr-FR" sz="40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4659100" y="3025411"/>
              <a:ext cx="742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dirty="0" smtClean="0">
                  <a:latin typeface="Calibri" pitchFamily="34" charset="0"/>
                  <a:cs typeface="Calibri" pitchFamily="34" charset="0"/>
                </a:rPr>
                <a:t>?</a:t>
              </a:r>
              <a:endParaRPr lang="fr-FR" sz="40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7221537" y="3038630"/>
              <a:ext cx="742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dirty="0" smtClean="0">
                  <a:latin typeface="Calibri" pitchFamily="34" charset="0"/>
                  <a:cs typeface="Calibri" pitchFamily="34" charset="0"/>
                </a:rPr>
                <a:t>?</a:t>
              </a:r>
              <a:endParaRPr lang="fr-FR" sz="4000" dirty="0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23" name="Connecteur droit avec flèche 22"/>
          <p:cNvCxnSpPr/>
          <p:nvPr/>
        </p:nvCxnSpPr>
        <p:spPr bwMode="auto">
          <a:xfrm>
            <a:off x="1085850" y="4635520"/>
            <a:ext cx="987318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Connecteur droit avec flèche 38"/>
          <p:cNvCxnSpPr/>
          <p:nvPr/>
        </p:nvCxnSpPr>
        <p:spPr bwMode="auto">
          <a:xfrm>
            <a:off x="6068748" y="4635520"/>
            <a:ext cx="987318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171450" y="5033186"/>
            <a:ext cx="697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A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947343" y="5023182"/>
            <a:ext cx="697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B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9" name="Groupe 48"/>
          <p:cNvGrpSpPr/>
          <p:nvPr/>
        </p:nvGrpSpPr>
        <p:grpSpPr>
          <a:xfrm>
            <a:off x="905005" y="1330451"/>
            <a:ext cx="6828766" cy="1679022"/>
            <a:chOff x="905005" y="1330451"/>
            <a:chExt cx="6828766" cy="1679022"/>
          </a:xfrm>
        </p:grpSpPr>
        <p:grpSp>
          <p:nvGrpSpPr>
            <p:cNvPr id="44" name="Groupe 43"/>
            <p:cNvGrpSpPr/>
            <p:nvPr/>
          </p:nvGrpSpPr>
          <p:grpSpPr>
            <a:xfrm>
              <a:off x="3520442" y="1330451"/>
              <a:ext cx="3062116" cy="1679022"/>
              <a:chOff x="3520442" y="1330451"/>
              <a:chExt cx="3062116" cy="1679022"/>
            </a:xfrm>
          </p:grpSpPr>
          <p:sp>
            <p:nvSpPr>
              <p:cNvPr id="25" name="Accolade fermante 24"/>
              <p:cNvSpPr/>
              <p:nvPr/>
            </p:nvSpPr>
            <p:spPr bwMode="auto">
              <a:xfrm rot="16200000">
                <a:off x="4510098" y="1644550"/>
                <a:ext cx="375267" cy="2354580"/>
              </a:xfrm>
              <a:prstGeom prst="rightBrac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41" name="Groupe 40"/>
              <p:cNvGrpSpPr/>
              <p:nvPr/>
            </p:nvGrpSpPr>
            <p:grpSpPr>
              <a:xfrm rot="4532610">
                <a:off x="4980045" y="779547"/>
                <a:ext cx="1051609" cy="2153417"/>
                <a:chOff x="1769326" y="804421"/>
                <a:chExt cx="1051609" cy="2153417"/>
              </a:xfrm>
            </p:grpSpPr>
            <p:sp>
              <p:nvSpPr>
                <p:cNvPr id="42" name="Flèche vers le bas 41"/>
                <p:cNvSpPr/>
                <p:nvPr/>
              </p:nvSpPr>
              <p:spPr bwMode="auto">
                <a:xfrm rot="19798761">
                  <a:off x="1769326" y="804421"/>
                  <a:ext cx="1051609" cy="2153417"/>
                </a:xfrm>
                <a:prstGeom prst="downArrow">
                  <a:avLst/>
                </a:prstGeom>
                <a:solidFill>
                  <a:srgbClr val="FF0000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0000" tIns="46800" rIns="90000" bIns="4680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43" name="ZoneTexte 42"/>
                <p:cNvSpPr txBox="1"/>
                <p:nvPr/>
              </p:nvSpPr>
              <p:spPr>
                <a:xfrm rot="14368262">
                  <a:off x="1559494" y="1319320"/>
                  <a:ext cx="10756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Taille</a:t>
                  </a:r>
                  <a:endParaRPr lang="fr-FR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</p:grpSp>
        <p:sp>
          <p:nvSpPr>
            <p:cNvPr id="50" name="Accolade fermante 49"/>
            <p:cNvSpPr/>
            <p:nvPr/>
          </p:nvSpPr>
          <p:spPr bwMode="auto">
            <a:xfrm rot="16200000">
              <a:off x="6822354" y="2065395"/>
              <a:ext cx="409584" cy="1413250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51" name="Accolade fermante 50"/>
            <p:cNvSpPr/>
            <p:nvPr/>
          </p:nvSpPr>
          <p:spPr bwMode="auto">
            <a:xfrm rot="16200000">
              <a:off x="1493579" y="1926260"/>
              <a:ext cx="409585" cy="1586734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52" name="Groupe 51"/>
          <p:cNvGrpSpPr/>
          <p:nvPr/>
        </p:nvGrpSpPr>
        <p:grpSpPr>
          <a:xfrm>
            <a:off x="1525881" y="848226"/>
            <a:ext cx="4846344" cy="2188744"/>
            <a:chOff x="1525881" y="848226"/>
            <a:chExt cx="4846344" cy="2188744"/>
          </a:xfrm>
        </p:grpSpPr>
        <p:grpSp>
          <p:nvGrpSpPr>
            <p:cNvPr id="48" name="Groupe 47"/>
            <p:cNvGrpSpPr/>
            <p:nvPr/>
          </p:nvGrpSpPr>
          <p:grpSpPr>
            <a:xfrm>
              <a:off x="1525881" y="848226"/>
              <a:ext cx="1971699" cy="2153417"/>
              <a:chOff x="1525881" y="848226"/>
              <a:chExt cx="1971699" cy="2153417"/>
            </a:xfrm>
          </p:grpSpPr>
          <p:sp>
            <p:nvSpPr>
              <p:cNvPr id="29" name="Accolade fermante 28"/>
              <p:cNvSpPr/>
              <p:nvPr/>
            </p:nvSpPr>
            <p:spPr bwMode="auto">
              <a:xfrm rot="16200000">
                <a:off x="2785373" y="2273595"/>
                <a:ext cx="418573" cy="1005841"/>
              </a:xfrm>
              <a:prstGeom prst="rightBrac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45" name="Groupe 44"/>
              <p:cNvGrpSpPr/>
              <p:nvPr/>
            </p:nvGrpSpPr>
            <p:grpSpPr>
              <a:xfrm rot="20023432">
                <a:off x="1525881" y="848226"/>
                <a:ext cx="1051609" cy="2153417"/>
                <a:chOff x="1769326" y="804421"/>
                <a:chExt cx="1051609" cy="2153417"/>
              </a:xfrm>
            </p:grpSpPr>
            <p:sp>
              <p:nvSpPr>
                <p:cNvPr id="46" name="Flèche vers le bas 45"/>
                <p:cNvSpPr/>
                <p:nvPr/>
              </p:nvSpPr>
              <p:spPr bwMode="auto">
                <a:xfrm rot="19798761">
                  <a:off x="1769326" y="804421"/>
                  <a:ext cx="1051609" cy="2153417"/>
                </a:xfrm>
                <a:prstGeom prst="downArrow">
                  <a:avLst/>
                </a:prstGeom>
                <a:solidFill>
                  <a:srgbClr val="FF0000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0000" tIns="46800" rIns="90000" bIns="4680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47" name="ZoneTexte 46"/>
                <p:cNvSpPr txBox="1"/>
                <p:nvPr/>
              </p:nvSpPr>
              <p:spPr>
                <a:xfrm rot="3542255">
                  <a:off x="1288627" y="1526713"/>
                  <a:ext cx="1882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Inter-arrivée</a:t>
                  </a:r>
                  <a:endParaRPr lang="fr-FR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</p:grpSp>
        <p:sp>
          <p:nvSpPr>
            <p:cNvPr id="53" name="Accolade fermante 52"/>
            <p:cNvSpPr/>
            <p:nvPr/>
          </p:nvSpPr>
          <p:spPr bwMode="auto">
            <a:xfrm rot="16200000">
              <a:off x="5911687" y="2576432"/>
              <a:ext cx="409585" cy="511491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16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>
          <a:xfrm>
            <a:off x="0" y="198438"/>
            <a:ext cx="9144000" cy="1143000"/>
          </a:xfrm>
        </p:spPr>
        <p:txBody>
          <a:bodyPr/>
          <a:lstStyle/>
          <a:p>
            <a:pPr eaLnBrk="1" hangingPunct="1"/>
            <a:r>
              <a:rPr lang="fr-FR" noProof="0" smtClean="0"/>
              <a:t>Un exemple de schéma</a:t>
            </a:r>
          </a:p>
        </p:txBody>
      </p:sp>
      <p:sp>
        <p:nvSpPr>
          <p:cNvPr id="15363" name="ZoneTexte 13"/>
          <p:cNvSpPr txBox="1">
            <a:spLocks noChangeArrowheads="1"/>
          </p:cNvSpPr>
          <p:nvPr/>
        </p:nvSpPr>
        <p:spPr bwMode="auto">
          <a:xfrm>
            <a:off x="5197475" y="1341438"/>
            <a:ext cx="26844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>
                <a:latin typeface="Calibri" pitchFamily="34" charset="0"/>
                <a:cs typeface="Calibri" pitchFamily="34" charset="0"/>
              </a:rPr>
              <a:t>Homer online et derrière un NAT</a:t>
            </a:r>
          </a:p>
        </p:txBody>
      </p:sp>
      <p:sp>
        <p:nvSpPr>
          <p:cNvPr id="15364" name="ZoneTexte 15"/>
          <p:cNvSpPr txBox="1">
            <a:spLocks noChangeArrowheads="1"/>
          </p:cNvSpPr>
          <p:nvPr/>
        </p:nvSpPr>
        <p:spPr bwMode="auto">
          <a:xfrm>
            <a:off x="1133475" y="1322388"/>
            <a:ext cx="30241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fr-FR" sz="2800">
                <a:latin typeface="Calibri" pitchFamily="34" charset="0"/>
                <a:cs typeface="Calibri" pitchFamily="34" charset="0"/>
              </a:rPr>
              <a:t>Attaquant toujours </a:t>
            </a:r>
          </a:p>
          <a:p>
            <a:pPr algn="ctr" eaLnBrk="1" hangingPunct="1"/>
            <a:r>
              <a:rPr lang="fr-FR" sz="2800">
                <a:latin typeface="Calibri" pitchFamily="34" charset="0"/>
                <a:cs typeface="Calibri" pitchFamily="34" charset="0"/>
              </a:rPr>
              <a:t>public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 rot="16200000" flipH="1">
            <a:off x="658019" y="4245769"/>
            <a:ext cx="3960813" cy="222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2700338" y="2636838"/>
            <a:ext cx="3600450" cy="36036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717925" y="2330450"/>
            <a:ext cx="14795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>
                <a:latin typeface="Calibri" pitchFamily="34" charset="0"/>
                <a:cs typeface="Calibri" pitchFamily="34" charset="0"/>
              </a:rPr>
              <a:t>UDP:28B</a:t>
            </a:r>
            <a:endParaRPr lang="fr-FR" sz="280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2700338" y="3213100"/>
            <a:ext cx="3600450" cy="431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3730625" y="2905125"/>
            <a:ext cx="1479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>
                <a:latin typeface="Calibri" pitchFamily="34" charset="0"/>
                <a:cs typeface="Calibri" pitchFamily="34" charset="0"/>
              </a:rPr>
              <a:t>UDP:28B</a:t>
            </a:r>
            <a:endParaRPr lang="fr-FR" sz="280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rot="5400000">
            <a:off x="4393406" y="4328319"/>
            <a:ext cx="3959225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V="1">
            <a:off x="2700338" y="3860800"/>
            <a:ext cx="3600450" cy="360363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>
            <a:spLocks noChangeArrowheads="1"/>
          </p:cNvSpPr>
          <p:nvPr/>
        </p:nvSpPr>
        <p:spPr bwMode="auto">
          <a:xfrm>
            <a:off x="3741738" y="3500438"/>
            <a:ext cx="1479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>
                <a:latin typeface="Calibri" pitchFamily="34" charset="0"/>
                <a:cs typeface="Calibri" pitchFamily="34" charset="0"/>
              </a:rPr>
              <a:t>UDP:28B</a:t>
            </a:r>
            <a:endParaRPr lang="fr-FR" sz="280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 flipV="1">
            <a:off x="2700338" y="4724400"/>
            <a:ext cx="3600450" cy="360363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>
            <a:spLocks noChangeArrowheads="1"/>
          </p:cNvSpPr>
          <p:nvPr/>
        </p:nvSpPr>
        <p:spPr bwMode="auto">
          <a:xfrm>
            <a:off x="3722688" y="4437063"/>
            <a:ext cx="1296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>
                <a:latin typeface="Calibri" pitchFamily="34" charset="0"/>
                <a:cs typeface="Calibri" pitchFamily="34" charset="0"/>
              </a:rPr>
              <a:t>UDP:3B</a:t>
            </a:r>
            <a:endParaRPr lang="fr-FR" sz="280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5" name="Connecteur droit avec flèche 34"/>
          <p:cNvCxnSpPr/>
          <p:nvPr/>
        </p:nvCxnSpPr>
        <p:spPr>
          <a:xfrm flipV="1">
            <a:off x="2700338" y="5732463"/>
            <a:ext cx="3600450" cy="36036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>
            <a:spLocks noChangeArrowheads="1"/>
          </p:cNvSpPr>
          <p:nvPr/>
        </p:nvSpPr>
        <p:spPr bwMode="auto">
          <a:xfrm>
            <a:off x="3771900" y="5445125"/>
            <a:ext cx="1296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>
                <a:latin typeface="Calibri" pitchFamily="34" charset="0"/>
                <a:cs typeface="Calibri" pitchFamily="34" charset="0"/>
              </a:rPr>
              <a:t>UDP:3B</a:t>
            </a:r>
            <a:endParaRPr lang="fr-FR" sz="28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77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089B2E37-1579-432A-B630-105C6DBBA9CB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23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ZoneTexte 2"/>
          <p:cNvSpPr txBox="1">
            <a:spLocks noChangeArrowheads="1"/>
          </p:cNvSpPr>
          <p:nvPr/>
        </p:nvSpPr>
        <p:spPr bwMode="auto">
          <a:xfrm>
            <a:off x="687388" y="3167063"/>
            <a:ext cx="7937500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4000">
                <a:latin typeface="Calibri" pitchFamily="34" charset="0"/>
                <a:cs typeface="Calibri" pitchFamily="34" charset="0"/>
              </a:rPr>
              <a:t>On trouve l’adresse IP d’Homer dans l’entête IP des messages du schéma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32" grpId="0"/>
      <p:bldP spid="34" grpId="0"/>
      <p:bldP spid="36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>
          <a:xfrm>
            <a:off x="244475" y="280988"/>
            <a:ext cx="8637588" cy="1143000"/>
          </a:xfrm>
        </p:spPr>
        <p:txBody>
          <a:bodyPr/>
          <a:lstStyle/>
          <a:p>
            <a:pPr eaLnBrk="1" hangingPunct="1"/>
            <a:r>
              <a:rPr lang="fr-FR" noProof="0" smtClean="0"/>
              <a:t>Étape 3: Peut-on trouver l’adresse sans être détecté ? </a:t>
            </a:r>
          </a:p>
        </p:txBody>
      </p:sp>
      <p:grpSp>
        <p:nvGrpSpPr>
          <p:cNvPr id="19" name="Groupe 18"/>
          <p:cNvGrpSpPr>
            <a:grpSpLocks/>
          </p:cNvGrpSpPr>
          <p:nvPr/>
        </p:nvGrpSpPr>
        <p:grpSpPr bwMode="auto">
          <a:xfrm>
            <a:off x="4489450" y="2946400"/>
            <a:ext cx="2449513" cy="690563"/>
            <a:chOff x="4490148" y="2946487"/>
            <a:chExt cx="2448272" cy="690731"/>
          </a:xfrm>
        </p:grpSpPr>
        <p:cxnSp>
          <p:nvCxnSpPr>
            <p:cNvPr id="21" name="Connecteur droit avec flèche 20"/>
            <p:cNvCxnSpPr/>
            <p:nvPr/>
          </p:nvCxnSpPr>
          <p:spPr>
            <a:xfrm>
              <a:off x="4490148" y="3397447"/>
              <a:ext cx="2448272" cy="23977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33" name="ZoneTexte 24"/>
            <p:cNvSpPr txBox="1">
              <a:spLocks noChangeArrowheads="1"/>
            </p:cNvSpPr>
            <p:nvPr/>
          </p:nvSpPr>
          <p:spPr bwMode="auto">
            <a:xfrm>
              <a:off x="4792930" y="2946487"/>
              <a:ext cx="154625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TCP+UDP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3" name="Groupe 22"/>
          <p:cNvGrpSpPr>
            <a:grpSpLocks/>
          </p:cNvGrpSpPr>
          <p:nvPr/>
        </p:nvGrpSpPr>
        <p:grpSpPr bwMode="auto">
          <a:xfrm>
            <a:off x="4486275" y="5106988"/>
            <a:ext cx="1711325" cy="630237"/>
            <a:chOff x="4485939" y="5106378"/>
            <a:chExt cx="1711543" cy="631232"/>
          </a:xfrm>
        </p:grpSpPr>
        <p:grpSp>
          <p:nvGrpSpPr>
            <p:cNvPr id="16427" name="Groupe 43"/>
            <p:cNvGrpSpPr>
              <a:grpSpLocks/>
            </p:cNvGrpSpPr>
            <p:nvPr/>
          </p:nvGrpSpPr>
          <p:grpSpPr bwMode="auto">
            <a:xfrm>
              <a:off x="5494051" y="5593594"/>
              <a:ext cx="144016" cy="144016"/>
              <a:chOff x="6660232" y="1700808"/>
              <a:chExt cx="288032" cy="288032"/>
            </a:xfrm>
          </p:grpSpPr>
          <p:cxnSp>
            <p:nvCxnSpPr>
              <p:cNvPr id="45" name="Connecteur droit 44"/>
              <p:cNvCxnSpPr/>
              <p:nvPr/>
            </p:nvCxnSpPr>
            <p:spPr>
              <a:xfrm rot="5400000">
                <a:off x="6660180" y="1699670"/>
                <a:ext cx="289380" cy="28896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necteur droit 45"/>
              <p:cNvCxnSpPr/>
              <p:nvPr/>
            </p:nvCxnSpPr>
            <p:spPr>
              <a:xfrm rot="16200000" flipH="1">
                <a:off x="6660180" y="1699670"/>
                <a:ext cx="289380" cy="28896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0" name="Connecteur droit avec flèche 49"/>
            <p:cNvCxnSpPr/>
            <p:nvPr/>
          </p:nvCxnSpPr>
          <p:spPr>
            <a:xfrm>
              <a:off x="4485939" y="5521369"/>
              <a:ext cx="1008191" cy="1446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29" name="ZoneTexte 50"/>
            <p:cNvSpPr txBox="1">
              <a:spLocks noChangeArrowheads="1"/>
            </p:cNvSpPr>
            <p:nvPr/>
          </p:nvSpPr>
          <p:spPr bwMode="auto">
            <a:xfrm>
              <a:off x="4818258" y="5106378"/>
              <a:ext cx="137922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TCP SYN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2" name="Groupe 31"/>
          <p:cNvGrpSpPr>
            <a:grpSpLocks/>
          </p:cNvGrpSpPr>
          <p:nvPr/>
        </p:nvGrpSpPr>
        <p:grpSpPr bwMode="auto">
          <a:xfrm>
            <a:off x="1677988" y="4441825"/>
            <a:ext cx="5329237" cy="2089150"/>
            <a:chOff x="1677627" y="4442260"/>
            <a:chExt cx="5329386" cy="2088232"/>
          </a:xfrm>
        </p:grpSpPr>
        <p:cxnSp>
          <p:nvCxnSpPr>
            <p:cNvPr id="48" name="Connecteur droit avec flèche 47"/>
            <p:cNvCxnSpPr/>
            <p:nvPr/>
          </p:nvCxnSpPr>
          <p:spPr>
            <a:xfrm rot="5400000">
              <a:off x="3369643" y="5485582"/>
              <a:ext cx="2088232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cteur droit avec flèche 35"/>
            <p:cNvCxnSpPr/>
            <p:nvPr/>
          </p:nvCxnSpPr>
          <p:spPr>
            <a:xfrm rot="5400000">
              <a:off x="5997807" y="5521285"/>
              <a:ext cx="2016825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avec flèche 69"/>
            <p:cNvCxnSpPr/>
            <p:nvPr/>
          </p:nvCxnSpPr>
          <p:spPr>
            <a:xfrm flipH="1">
              <a:off x="1677627" y="4448607"/>
              <a:ext cx="3175" cy="208029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90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92969AD4-6DE4-497C-9FF0-0D582C4C523B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24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4" name="Groupe 23"/>
          <p:cNvGrpSpPr>
            <a:grpSpLocks/>
          </p:cNvGrpSpPr>
          <p:nvPr/>
        </p:nvGrpSpPr>
        <p:grpSpPr bwMode="auto">
          <a:xfrm>
            <a:off x="4445000" y="5873750"/>
            <a:ext cx="2486025" cy="530225"/>
            <a:chOff x="4445305" y="5874131"/>
            <a:chExt cx="2486165" cy="530478"/>
          </a:xfrm>
        </p:grpSpPr>
        <p:cxnSp>
          <p:nvCxnSpPr>
            <p:cNvPr id="58" name="Connecteur droit avec flèche 57"/>
            <p:cNvCxnSpPr/>
            <p:nvPr/>
          </p:nvCxnSpPr>
          <p:spPr>
            <a:xfrm flipV="1">
              <a:off x="4445305" y="5912249"/>
              <a:ext cx="2443301" cy="11912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>
            <a:xfrm>
              <a:off x="4483407" y="6136194"/>
              <a:ext cx="2448063" cy="26841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23" name="ZoneTexte 61"/>
            <p:cNvSpPr txBox="1">
              <a:spLocks noChangeArrowheads="1"/>
            </p:cNvSpPr>
            <p:nvPr/>
          </p:nvSpPr>
          <p:spPr bwMode="auto">
            <a:xfrm>
              <a:off x="5043494" y="5874131"/>
              <a:ext cx="1327683" cy="523470"/>
            </a:xfrm>
            <a:prstGeom prst="rect">
              <a:avLst/>
            </a:prstGeom>
            <a:solidFill>
              <a:schemeClr val="bg1">
                <a:alpha val="7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Schéma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1" name="Groupe 30"/>
          <p:cNvGrpSpPr>
            <a:grpSpLocks/>
          </p:cNvGrpSpPr>
          <p:nvPr/>
        </p:nvGrpSpPr>
        <p:grpSpPr bwMode="auto">
          <a:xfrm>
            <a:off x="800100" y="1863725"/>
            <a:ext cx="6802438" cy="2586038"/>
            <a:chOff x="799543" y="1862954"/>
            <a:chExt cx="6803131" cy="2586404"/>
          </a:xfrm>
        </p:grpSpPr>
        <p:sp>
          <p:nvSpPr>
            <p:cNvPr id="16415" name="ZoneTexte 8"/>
            <p:cNvSpPr txBox="1">
              <a:spLocks noChangeArrowheads="1"/>
            </p:cNvSpPr>
            <p:nvPr/>
          </p:nvSpPr>
          <p:spPr bwMode="auto">
            <a:xfrm>
              <a:off x="3624100" y="1866367"/>
              <a:ext cx="1642414" cy="523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800">
                  <a:latin typeface="Calibri" pitchFamily="34" charset="0"/>
                  <a:cs typeface="Calibri" pitchFamily="34" charset="0"/>
                </a:rPr>
                <a:t>Attaquant</a:t>
              </a:r>
            </a:p>
          </p:txBody>
        </p:sp>
        <p:sp>
          <p:nvSpPr>
            <p:cNvPr id="16416" name="ZoneTexte 10"/>
            <p:cNvSpPr txBox="1">
              <a:spLocks noChangeArrowheads="1"/>
            </p:cNvSpPr>
            <p:nvPr/>
          </p:nvSpPr>
          <p:spPr bwMode="auto">
            <a:xfrm>
              <a:off x="6414528" y="1866367"/>
              <a:ext cx="118814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Homer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6417" name="ZoneTexte 37"/>
            <p:cNvSpPr txBox="1">
              <a:spLocks noChangeArrowheads="1"/>
            </p:cNvSpPr>
            <p:nvPr/>
          </p:nvSpPr>
          <p:spPr bwMode="auto">
            <a:xfrm>
              <a:off x="799543" y="1862954"/>
              <a:ext cx="2044200" cy="523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fr-FR" sz="2800">
                  <a:latin typeface="Calibri" pitchFamily="34" charset="0"/>
                  <a:cs typeface="Calibri" pitchFamily="34" charset="0"/>
                </a:rPr>
                <a:t>Supernœuds</a:t>
              </a:r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 rot="5400000">
              <a:off x="5999889" y="3440359"/>
              <a:ext cx="201641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>
            <a:xfrm rot="5400000">
              <a:off x="3404062" y="3397490"/>
              <a:ext cx="2016410" cy="158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rot="5400000">
              <a:off x="672490" y="3393521"/>
              <a:ext cx="2014823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1681163" y="2351088"/>
            <a:ext cx="2670175" cy="1090612"/>
            <a:chOff x="1680803" y="2350726"/>
            <a:chExt cx="2670728" cy="1090519"/>
          </a:xfrm>
        </p:grpSpPr>
        <p:cxnSp>
          <p:nvCxnSpPr>
            <p:cNvPr id="42" name="Connecteur droit avec flèche 41"/>
            <p:cNvCxnSpPr/>
            <p:nvPr/>
          </p:nvCxnSpPr>
          <p:spPr>
            <a:xfrm flipV="1">
              <a:off x="1680803" y="2793600"/>
              <a:ext cx="2670728" cy="152387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2"/>
            <p:cNvCxnSpPr/>
            <p:nvPr/>
          </p:nvCxnSpPr>
          <p:spPr>
            <a:xfrm>
              <a:off x="1739552" y="3023769"/>
              <a:ext cx="2611979" cy="1841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13" name="ZoneTexte 46"/>
            <p:cNvSpPr txBox="1">
              <a:spLocks noChangeArrowheads="1"/>
            </p:cNvSpPr>
            <p:nvPr/>
          </p:nvSpPr>
          <p:spPr bwMode="auto">
            <a:xfrm>
              <a:off x="1847385" y="2350726"/>
              <a:ext cx="24163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TCP Handshake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55" name="Connecteur droit avec flèche 54"/>
            <p:cNvCxnSpPr/>
            <p:nvPr/>
          </p:nvCxnSpPr>
          <p:spPr>
            <a:xfrm flipV="1">
              <a:off x="1680803" y="3287271"/>
              <a:ext cx="2670728" cy="15397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e 59"/>
          <p:cNvGrpSpPr>
            <a:grpSpLocks/>
          </p:cNvGrpSpPr>
          <p:nvPr/>
        </p:nvGrpSpPr>
        <p:grpSpPr bwMode="auto">
          <a:xfrm>
            <a:off x="1641475" y="4430713"/>
            <a:ext cx="2670175" cy="1090612"/>
            <a:chOff x="1680803" y="2350726"/>
            <a:chExt cx="2670728" cy="1090519"/>
          </a:xfrm>
        </p:grpSpPr>
        <p:cxnSp>
          <p:nvCxnSpPr>
            <p:cNvPr id="61" name="Connecteur droit avec flèche 60"/>
            <p:cNvCxnSpPr/>
            <p:nvPr/>
          </p:nvCxnSpPr>
          <p:spPr>
            <a:xfrm flipV="1">
              <a:off x="1680803" y="2793600"/>
              <a:ext cx="2670728" cy="152387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avec flèche 62"/>
            <p:cNvCxnSpPr/>
            <p:nvPr/>
          </p:nvCxnSpPr>
          <p:spPr>
            <a:xfrm>
              <a:off x="1739553" y="3023769"/>
              <a:ext cx="2611978" cy="1841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09" name="ZoneTexte 63"/>
            <p:cNvSpPr txBox="1">
              <a:spLocks noChangeArrowheads="1"/>
            </p:cNvSpPr>
            <p:nvPr/>
          </p:nvSpPr>
          <p:spPr bwMode="auto">
            <a:xfrm>
              <a:off x="1847385" y="2350726"/>
              <a:ext cx="241636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TCP Handshake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65" name="Connecteur droit avec flèche 64"/>
            <p:cNvCxnSpPr/>
            <p:nvPr/>
          </p:nvCxnSpPr>
          <p:spPr>
            <a:xfrm flipV="1">
              <a:off x="1680803" y="3287271"/>
              <a:ext cx="2670728" cy="153974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e 19"/>
          <p:cNvGrpSpPr>
            <a:grpSpLocks/>
          </p:cNvGrpSpPr>
          <p:nvPr/>
        </p:nvGrpSpPr>
        <p:grpSpPr bwMode="auto">
          <a:xfrm>
            <a:off x="4465638" y="3984625"/>
            <a:ext cx="2497137" cy="530225"/>
            <a:chOff x="4480181" y="3783681"/>
            <a:chExt cx="2496132" cy="529680"/>
          </a:xfrm>
        </p:grpSpPr>
        <p:cxnSp>
          <p:nvCxnSpPr>
            <p:cNvPr id="26" name="Connecteur droit avec flèche 25"/>
            <p:cNvCxnSpPr/>
            <p:nvPr/>
          </p:nvCxnSpPr>
          <p:spPr>
            <a:xfrm flipV="1">
              <a:off x="4480181" y="3783681"/>
              <a:ext cx="2443766" cy="118941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>
              <a:off x="4527787" y="4023148"/>
              <a:ext cx="2448526" cy="13479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06" name="ZoneTexte 65"/>
            <p:cNvSpPr txBox="1">
              <a:spLocks noChangeArrowheads="1"/>
            </p:cNvSpPr>
            <p:nvPr/>
          </p:nvSpPr>
          <p:spPr bwMode="auto">
            <a:xfrm>
              <a:off x="5033969" y="3790412"/>
              <a:ext cx="1327074" cy="522949"/>
            </a:xfrm>
            <a:prstGeom prst="rect">
              <a:avLst/>
            </a:prstGeom>
            <a:solidFill>
              <a:schemeClr val="bg1">
                <a:alpha val="7882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pitchFamily="66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2800">
                  <a:latin typeface="Calibri" pitchFamily="34" charset="0"/>
                  <a:cs typeface="Calibri" pitchFamily="34" charset="0"/>
                </a:rPr>
                <a:t>Schéma</a:t>
              </a:r>
              <a:endParaRPr lang="fr-FR" sz="280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4" name="Groupe 33"/>
          <p:cNvGrpSpPr>
            <a:grpSpLocks/>
          </p:cNvGrpSpPr>
          <p:nvPr/>
        </p:nvGrpSpPr>
        <p:grpSpPr bwMode="auto">
          <a:xfrm>
            <a:off x="5637213" y="3008313"/>
            <a:ext cx="3048000" cy="922337"/>
            <a:chOff x="5292080" y="4221088"/>
            <a:chExt cx="3048397" cy="922784"/>
          </a:xfrm>
        </p:grpSpPr>
        <p:grpSp>
          <p:nvGrpSpPr>
            <p:cNvPr id="16397" name="Groupe 29"/>
            <p:cNvGrpSpPr>
              <a:grpSpLocks/>
            </p:cNvGrpSpPr>
            <p:nvPr/>
          </p:nvGrpSpPr>
          <p:grpSpPr bwMode="auto">
            <a:xfrm>
              <a:off x="5292080" y="4221088"/>
              <a:ext cx="3048397" cy="922784"/>
              <a:chOff x="5292080" y="4221088"/>
              <a:chExt cx="3048397" cy="922784"/>
            </a:xfrm>
          </p:grpSpPr>
          <p:grpSp>
            <p:nvGrpSpPr>
              <p:cNvPr id="16399" name="Groupe 11"/>
              <p:cNvGrpSpPr>
                <a:grpSpLocks/>
              </p:cNvGrpSpPr>
              <p:nvPr/>
            </p:nvGrpSpPr>
            <p:grpSpPr bwMode="auto">
              <a:xfrm>
                <a:off x="5292080" y="4221088"/>
                <a:ext cx="3048397" cy="922784"/>
                <a:chOff x="4788024" y="116631"/>
                <a:chExt cx="4200525" cy="1066800"/>
              </a:xfrm>
            </p:grpSpPr>
            <p:sp>
              <p:nvSpPr>
                <p:cNvPr id="14" name="Rectangle 13"/>
                <p:cNvSpPr/>
                <p:nvPr/>
              </p:nvSpPr>
              <p:spPr>
                <a:xfrm>
                  <a:off x="5579998" y="476516"/>
                  <a:ext cx="1439555" cy="216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endParaRPr lang="fr-FR">
                    <a:latin typeface="Calibri" pitchFamily="34" charset="0"/>
                    <a:cs typeface="Calibri" pitchFamily="34" charset="0"/>
                  </a:endParaRPr>
                </a:p>
              </p:txBody>
            </p:sp>
            <p:pic>
              <p:nvPicPr>
                <p:cNvPr id="16402" name="Picture 2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8024" y="116631"/>
                  <a:ext cx="4200525" cy="10668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403" name="ZoneTexte 14"/>
                <p:cNvSpPr txBox="1">
                  <a:spLocks noChangeArrowheads="1"/>
                </p:cNvSpPr>
                <p:nvPr/>
              </p:nvSpPr>
              <p:spPr bwMode="auto">
                <a:xfrm>
                  <a:off x="5508104" y="449616"/>
                  <a:ext cx="254548" cy="5337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Comic Sans MS" pitchFamily="66" charset="0"/>
                      <a:cs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endParaRPr lang="en-US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sp>
            <p:nvSpPr>
              <p:cNvPr id="29" name="Rectangle à coins arrondis 28"/>
              <p:cNvSpPr/>
              <p:nvPr/>
            </p:nvSpPr>
            <p:spPr>
              <a:xfrm>
                <a:off x="5868417" y="4508564"/>
                <a:ext cx="1079641" cy="216005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50000"/>
                  </a:spcBef>
                  <a:defRPr/>
                </a:pPr>
                <a:endParaRPr lang="fr-FR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6398" name="Rectangle 27"/>
            <p:cNvSpPr>
              <a:spLocks noChangeArrowheads="1"/>
            </p:cNvSpPr>
            <p:nvPr/>
          </p:nvSpPr>
          <p:spPr bwMode="auto">
            <a:xfrm>
              <a:off x="5668422" y="4437112"/>
              <a:ext cx="2304137" cy="461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latin typeface="Calibri" pitchFamily="34" charset="0"/>
                  <a:cs typeface="Calibri" pitchFamily="34" charset="0"/>
                </a:rPr>
                <a:t>John doe appelle</a:t>
              </a:r>
              <a:endParaRPr lang="fr-FR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080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On peut lier adresse IP et identité sociale à grande échelle</a:t>
            </a:r>
          </a:p>
        </p:txBody>
      </p:sp>
      <p:sp>
        <p:nvSpPr>
          <p:cNvPr id="21507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45475" cy="4525963"/>
          </a:xfrm>
        </p:spPr>
        <p:txBody>
          <a:bodyPr/>
          <a:lstStyle/>
          <a:p>
            <a:pPr eaLnBrk="1" hangingPunct="1"/>
            <a:r>
              <a:rPr lang="fr-FR" noProof="0" dirty="0" smtClean="0"/>
              <a:t>Notre attaque fonctionne pour tous les utilisateurs de Skype (560M)</a:t>
            </a:r>
          </a:p>
          <a:p>
            <a:pPr eaLnBrk="1" hangingPunct="1"/>
            <a:r>
              <a:rPr lang="fr-FR" noProof="0" dirty="0" smtClean="0"/>
              <a:t>Indétectable et non blocable</a:t>
            </a:r>
            <a:endParaRPr lang="fr-FR" noProof="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fr-FR" noProof="0" dirty="0" smtClean="0"/>
              <a:t>Pas d’infrastructure dédiée</a:t>
            </a:r>
          </a:p>
        </p:txBody>
      </p:sp>
      <p:sp>
        <p:nvSpPr>
          <p:cNvPr id="21508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FD91020D-C8B6-4D58-AF25-673C9A8F3081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25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22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Quel est le problème de suivre la mobilité ?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noProof="0" smtClean="0"/>
              <a:t>Suivre la mobilité implique</a:t>
            </a:r>
          </a:p>
          <a:p>
            <a:pPr lvl="1" eaLnBrk="1" hangingPunct="1"/>
            <a:r>
              <a:rPr lang="fr-FR" noProof="0" smtClean="0"/>
              <a:t>Savoir où vous êtes </a:t>
            </a:r>
          </a:p>
          <a:p>
            <a:pPr lvl="1" eaLnBrk="1" hangingPunct="1"/>
            <a:r>
              <a:rPr lang="fr-FR" noProof="0" smtClean="0"/>
              <a:t>Qui vous rencontrer et où</a:t>
            </a:r>
          </a:p>
          <a:p>
            <a:pPr lvl="1" eaLnBrk="1" hangingPunct="1"/>
            <a:endParaRPr lang="fr-FR" noProof="0" smtClean="0"/>
          </a:p>
          <a:p>
            <a:pPr eaLnBrk="1" hangingPunct="1"/>
            <a:r>
              <a:rPr lang="fr-FR" noProof="0" smtClean="0"/>
              <a:t>Le suivi des interactions sociales et un énorme problème de protection de la vie privée</a:t>
            </a:r>
          </a:p>
        </p:txBody>
      </p:sp>
      <p:sp>
        <p:nvSpPr>
          <p:cNvPr id="17412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4ED5789C-CE54-41E9-BFC4-2DEA26C34E05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26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eaLnBrk="1" hangingPunct="1"/>
            <a:endParaRPr lang="fr-FR" smtClean="0"/>
          </a:p>
        </p:txBody>
      </p:sp>
      <p:sp>
        <p:nvSpPr>
          <p:cNvPr id="19459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fr-FR" noProof="0" smtClean="0"/>
              <a:t>Le cas d’un utilisateur réel</a:t>
            </a:r>
          </a:p>
        </p:txBody>
      </p:sp>
      <p:sp>
        <p:nvSpPr>
          <p:cNvPr id="19460" name="Espace réservé du numéro de diapositive 3"/>
          <p:cNvSpPr>
            <a:spLocks noGrp="1"/>
          </p:cNvSpPr>
          <p:nvPr>
            <p:ph type="sldNum" sz="quarter" idx="14"/>
          </p:nvPr>
        </p:nvSpPr>
        <p:spPr>
          <a:xfrm>
            <a:off x="7772400" y="6248400"/>
            <a:ext cx="914400" cy="476250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5E880ED0-983D-459E-B004-215BA151CDC5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27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27188"/>
            <a:ext cx="5886450" cy="459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350838" y="3357563"/>
            <a:ext cx="8580437" cy="13239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4000">
                <a:latin typeface="Calibri" pitchFamily="34" charset="0"/>
                <a:cs typeface="Calibri" pitchFamily="34" charset="0"/>
              </a:rPr>
              <a:t>Est-ce qu’on observe une telle mobilité pour un utilisateur quelconque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555750"/>
            <a:ext cx="5278437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>
            <a:spLocks noChangeArrowheads="1"/>
          </p:cNvSpPr>
          <p:nvPr/>
        </p:nvSpPr>
        <p:spPr bwMode="auto">
          <a:xfrm>
            <a:off x="776637" y="6237288"/>
            <a:ext cx="76844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2800" dirty="0" smtClean="0">
                <a:latin typeface="Calibri" pitchFamily="34" charset="0"/>
                <a:cs typeface="Calibri" pitchFamily="34" charset="0"/>
              </a:rPr>
              <a:t>Utilisateurs ordonnés par nombre de déplacements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 rot="-5400000">
            <a:off x="214627" y="3590458"/>
            <a:ext cx="29235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2800" dirty="0" smtClean="0">
                <a:latin typeface="Calibri" pitchFamily="34" charset="0"/>
                <a:cs typeface="Calibri" pitchFamily="34" charset="0"/>
              </a:rPr>
              <a:t>Nombre d’endroits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71813" y="1555750"/>
            <a:ext cx="3024187" cy="73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fr-FR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2351088" y="5156200"/>
            <a:ext cx="431800" cy="431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fr-FR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rot="5400000" flipH="1" flipV="1">
            <a:off x="2531270" y="3104356"/>
            <a:ext cx="2303462" cy="18002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>
            <a:spLocks noChangeArrowheads="1"/>
          </p:cNvSpPr>
          <p:nvPr/>
        </p:nvSpPr>
        <p:spPr bwMode="auto">
          <a:xfrm>
            <a:off x="4804945" y="2297728"/>
            <a:ext cx="183280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dirty="0">
                <a:latin typeface="Calibri" pitchFamily="34" charset="0"/>
                <a:cs typeface="Calibri" pitchFamily="34" charset="0"/>
              </a:rPr>
              <a:t>4%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change </a:t>
            </a:r>
          </a:p>
          <a:p>
            <a:pPr algn="ctr" eaLnBrk="1" hangingPunct="1"/>
            <a:r>
              <a:rPr lang="en-US" sz="2800" dirty="0" smtClean="0">
                <a:latin typeface="Calibri" pitchFamily="34" charset="0"/>
                <a:cs typeface="Calibri" pitchFamily="34" charset="0"/>
              </a:rPr>
              <a:t>de pays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3430588" y="5156200"/>
            <a:ext cx="431800" cy="431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fr-FR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1" name="Connecteur droit avec flèche 20"/>
          <p:cNvCxnSpPr/>
          <p:nvPr/>
        </p:nvCxnSpPr>
        <p:spPr>
          <a:xfrm rot="5400000" flipH="1" flipV="1">
            <a:off x="3035300" y="3536951"/>
            <a:ext cx="2232025" cy="863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lipse 25"/>
          <p:cNvSpPr/>
          <p:nvPr/>
        </p:nvSpPr>
        <p:spPr>
          <a:xfrm>
            <a:off x="4943475" y="5156200"/>
            <a:ext cx="431800" cy="4318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  <a:defRPr/>
            </a:pPr>
            <a:endParaRPr lang="fr-FR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7" name="Connecteur droit avec flèche 26"/>
          <p:cNvCxnSpPr/>
          <p:nvPr/>
        </p:nvCxnSpPr>
        <p:spPr>
          <a:xfrm rot="16200000" flipV="1">
            <a:off x="3719513" y="3716338"/>
            <a:ext cx="2232025" cy="5048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>
            <a:spLocks noChangeArrowheads="1"/>
          </p:cNvSpPr>
          <p:nvPr/>
        </p:nvSpPr>
        <p:spPr bwMode="auto">
          <a:xfrm>
            <a:off x="4754451" y="2279650"/>
            <a:ext cx="193379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dirty="0">
                <a:latin typeface="Calibri" pitchFamily="34" charset="0"/>
                <a:cs typeface="Calibri" pitchFamily="34" charset="0"/>
              </a:rPr>
              <a:t>19%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change</a:t>
            </a:r>
          </a:p>
          <a:p>
            <a:pPr algn="ctr" eaLnBrk="1" hangingPunct="1"/>
            <a:r>
              <a:rPr lang="en-US" sz="2800" dirty="0" err="1">
                <a:latin typeface="Calibri" pitchFamily="34" charset="0"/>
                <a:cs typeface="Calibri" pitchFamily="34" charset="0"/>
              </a:rPr>
              <a:t>d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’ISP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ZoneTexte 36"/>
          <p:cNvSpPr txBox="1">
            <a:spLocks noChangeArrowheads="1"/>
          </p:cNvSpPr>
          <p:nvPr/>
        </p:nvSpPr>
        <p:spPr bwMode="auto">
          <a:xfrm>
            <a:off x="4618842" y="2279649"/>
            <a:ext cx="21950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dirty="0">
                <a:latin typeface="Calibri" pitchFamily="34" charset="0"/>
                <a:cs typeface="Calibri" pitchFamily="34" charset="0"/>
              </a:rPr>
              <a:t>~40% 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change </a:t>
            </a:r>
          </a:p>
          <a:p>
            <a:pPr algn="ctr" eaLnBrk="1" hangingPunct="1"/>
            <a:r>
              <a:rPr lang="en-US" sz="2800" dirty="0" smtClean="0">
                <a:latin typeface="Calibri" pitchFamily="34" charset="0"/>
                <a:cs typeface="Calibri" pitchFamily="34" charset="0"/>
              </a:rPr>
              <a:t>de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ville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495" name="Titre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fr-FR" sz="440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t>Mobilité de 10 000 utilisateurs choisis au hasard</a:t>
            </a: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1919288" y="1219200"/>
            <a:ext cx="5481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>
                <a:latin typeface="Calibri" pitchFamily="34" charset="0"/>
                <a:cs typeface="Calibri" pitchFamily="34" charset="0"/>
              </a:rPr>
              <a:t>Mobility of Skype users</a:t>
            </a:r>
          </a:p>
        </p:txBody>
      </p:sp>
      <p:sp>
        <p:nvSpPr>
          <p:cNvPr id="20497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00EEB4D1-7E90-4930-AE3A-374673244F33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28</a:t>
            </a:fld>
            <a:endParaRPr lang="fr-FR" sz="2000" dirty="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3" grpId="0" animBg="1"/>
      <p:bldP spid="13" grpId="1" animBg="1"/>
      <p:bldP spid="19" grpId="0"/>
      <p:bldP spid="19" grpId="1"/>
      <p:bldP spid="20" grpId="0" animBg="1"/>
      <p:bldP spid="20" grpId="1" animBg="1"/>
      <p:bldP spid="26" grpId="0" animBg="1"/>
      <p:bldP spid="35" grpId="0"/>
      <p:bldP spid="35" grpId="1"/>
      <p:bldP spid="37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5875" y="136525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noProof="0" dirty="0" smtClean="0"/>
              <a:t>Peut-on associer les utilisateurs de Skype à leurs téléchargements BitTorrent ?</a:t>
            </a:r>
            <a:endParaRPr lang="fr-FR" noProof="0" dirty="0"/>
          </a:p>
        </p:txBody>
      </p:sp>
      <p:sp>
        <p:nvSpPr>
          <p:cNvPr id="26627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C3BC40DD-323A-469C-AB84-3DA574424E94}" type="slidenum">
              <a:rPr lang="fr-BE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29</a:t>
            </a:fld>
            <a:endParaRPr lang="fr-BE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1814513" y="2828925"/>
            <a:ext cx="545147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Espace réservé du contenu 2"/>
          <p:cNvSpPr txBox="1">
            <a:spLocks/>
          </p:cNvSpPr>
          <p:nvPr/>
        </p:nvSpPr>
        <p:spPr>
          <a:xfrm>
            <a:off x="107950" y="4581525"/>
            <a:ext cx="8736792" cy="191902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2800" dirty="0" smtClean="0">
                <a:latin typeface="Calibri" pitchFamily="34" charset="0"/>
                <a:cs typeface="Calibri" pitchFamily="34" charset="0"/>
              </a:rPr>
              <a:t>Est-ce que les utilisateurs de Skype utilisent BitTorrent ?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2800" dirty="0" smtClean="0">
                <a:latin typeface="Calibri" pitchFamily="34" charset="0"/>
                <a:cs typeface="Calibri" pitchFamily="34" charset="0"/>
              </a:rPr>
              <a:t>Est-ce que les </a:t>
            </a:r>
            <a:r>
              <a:rPr lang="fr-FR" sz="2800" dirty="0" err="1" smtClean="0">
                <a:latin typeface="Calibri" pitchFamily="34" charset="0"/>
                <a:cs typeface="Calibri" pitchFamily="34" charset="0"/>
              </a:rPr>
              <a:t>NATs</a:t>
            </a:r>
            <a:r>
              <a:rPr lang="fr-FR" sz="2800" dirty="0" smtClean="0">
                <a:latin typeface="Calibri" pitchFamily="34" charset="0"/>
                <a:cs typeface="Calibri" pitchFamily="34" charset="0"/>
              </a:rPr>
              <a:t> introduisent de faux-positifs ?</a:t>
            </a:r>
          </a:p>
          <a:p>
            <a:pPr marL="457200" indent="-457200" fontAlgn="auto">
              <a:spcBef>
                <a:spcPct val="2000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2800" dirty="0" smtClean="0">
                <a:latin typeface="Calibri" pitchFamily="34" charset="0"/>
                <a:cs typeface="Calibri" pitchFamily="34" charset="0"/>
              </a:rPr>
              <a:t>Est-ce qu’on peut identifier les utilisateurs malgré les </a:t>
            </a:r>
            <a:r>
              <a:rPr lang="fr-FR" sz="2800" dirty="0" err="1" smtClean="0">
                <a:latin typeface="Calibri" pitchFamily="34" charset="0"/>
                <a:cs typeface="Calibri" pitchFamily="34" charset="0"/>
              </a:rPr>
              <a:t>NATs</a:t>
            </a:r>
            <a:r>
              <a:rPr lang="fr-FR" sz="2800" dirty="0" smtClean="0">
                <a:latin typeface="Calibri" pitchFamily="34" charset="0"/>
                <a:cs typeface="Calibri" pitchFamily="34" charset="0"/>
              </a:rPr>
              <a:t> ?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2" name="Image 31" descr="335px-Tux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50" y="1322388"/>
            <a:ext cx="73025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Espace réservé du contenu 4" descr="harry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73963" y="2182813"/>
            <a:ext cx="719137" cy="957262"/>
          </a:xfrm>
        </p:spPr>
      </p:pic>
      <p:pic>
        <p:nvPicPr>
          <p:cNvPr id="2051" name="Picture 3" descr="C:\Users\alegout\Desktop\q16-shakir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75" y="3181350"/>
            <a:ext cx="1117600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169665" y="3475038"/>
            <a:ext cx="238482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/>
            <a:r>
              <a:rPr lang="en-US" sz="2800" dirty="0" smtClean="0">
                <a:latin typeface="Calibri" pitchFamily="34" charset="0"/>
                <a:cs typeface="Calibri" pitchFamily="34" charset="0"/>
              </a:rPr>
              <a:t>“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Qu’est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que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algn="ctr" eaLnBrk="1" hangingPunct="1"/>
            <a:r>
              <a:rPr lang="en-US" sz="2800" dirty="0">
                <a:latin typeface="Calibri" pitchFamily="34" charset="0"/>
                <a:cs typeface="Calibri" pitchFamily="34" charset="0"/>
              </a:rPr>
              <a:t>j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e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télécharge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?”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6634" name="Picture 2" descr="C:\Users\alegout\Desktop\homer-simpson--2-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2271713"/>
            <a:ext cx="885825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Image 7" descr="Skyp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2279650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alegout\Desktop\imag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4021138"/>
            <a:ext cx="22860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e 8"/>
          <p:cNvGrpSpPr>
            <a:grpSpLocks/>
          </p:cNvGrpSpPr>
          <p:nvPr/>
        </p:nvGrpSpPr>
        <p:grpSpPr bwMode="auto">
          <a:xfrm>
            <a:off x="520700" y="766763"/>
            <a:ext cx="4556125" cy="2946400"/>
            <a:chOff x="520121" y="766118"/>
            <a:chExt cx="4555935" cy="2946904"/>
          </a:xfrm>
        </p:grpSpPr>
        <p:pic>
          <p:nvPicPr>
            <p:cNvPr id="26638" name="Picture 3" descr="C:\Users\alegout\Desktop\Sans titre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121" y="868744"/>
              <a:ext cx="803317" cy="906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9" name="Picture 4" descr="C:\Users\alegout\Desktop\bittorrent-logo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7283" y="766118"/>
              <a:ext cx="471273" cy="471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1" name="Connecteur droit 20"/>
            <p:cNvCxnSpPr/>
            <p:nvPr/>
          </p:nvCxnSpPr>
          <p:spPr>
            <a:xfrm>
              <a:off x="1624975" y="1474264"/>
              <a:ext cx="3000250" cy="13083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641" name="Picture 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2277" y="2317582"/>
              <a:ext cx="883779" cy="1395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421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 smtClean="0"/>
              <a:t>Résultats importants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104909" cy="4525963"/>
          </a:xfrm>
        </p:spPr>
        <p:txBody>
          <a:bodyPr/>
          <a:lstStyle/>
          <a:p>
            <a:pPr marL="457200" indent="-457200" fontAlgn="auto">
              <a:spcAft>
                <a:spcPts val="0"/>
              </a:spcAft>
              <a:defRPr/>
            </a:pPr>
            <a:r>
              <a:rPr lang="fr-FR" dirty="0"/>
              <a:t>Est-ce que les utilisateurs de Skype utilisent BitTorrent ?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noProof="0" dirty="0" smtClean="0"/>
              <a:t>15% des utilisateurs de Skype sont </a:t>
            </a:r>
            <a:r>
              <a:rPr lang="fr-FR" noProof="0" dirty="0" smtClean="0">
                <a:solidFill>
                  <a:srgbClr val="FF0000"/>
                </a:solidFill>
              </a:rPr>
              <a:t>suspectés</a:t>
            </a:r>
            <a:r>
              <a:rPr lang="fr-FR" noProof="0" dirty="0" smtClean="0"/>
              <a:t> d’utiliser BitTorrent</a:t>
            </a:r>
          </a:p>
          <a:p>
            <a:pPr marL="457200" indent="-457200" fontAlgn="auto">
              <a:spcAft>
                <a:spcPts val="0"/>
              </a:spcAft>
              <a:defRPr/>
            </a:pPr>
            <a:r>
              <a:rPr lang="fr-FR" dirty="0"/>
              <a:t>Est-ce que les </a:t>
            </a:r>
            <a:r>
              <a:rPr lang="fr-FR" dirty="0" err="1"/>
              <a:t>NATs</a:t>
            </a:r>
            <a:r>
              <a:rPr lang="fr-FR" dirty="0"/>
              <a:t> introduisent de faux-positifs ?</a:t>
            </a:r>
          </a:p>
          <a:p>
            <a:pPr marL="857250" lvl="1" indent="-457200" fontAlgn="auto">
              <a:spcAft>
                <a:spcPts val="0"/>
              </a:spcAft>
              <a:defRPr/>
            </a:pPr>
            <a:r>
              <a:rPr lang="fr-FR" noProof="0" dirty="0" smtClean="0"/>
              <a:t>Oui, autour de 50%</a:t>
            </a:r>
          </a:p>
          <a:p>
            <a:pPr marL="457200" indent="-457200" fontAlgn="auto">
              <a:spcAft>
                <a:spcPts val="0"/>
              </a:spcAft>
              <a:defRPr/>
            </a:pPr>
            <a:r>
              <a:rPr lang="fr-FR" dirty="0"/>
              <a:t>Est-ce qu’on peut identifier les utilisateurs malgré les </a:t>
            </a:r>
            <a:r>
              <a:rPr lang="fr-FR" dirty="0" err="1"/>
              <a:t>NATs</a:t>
            </a:r>
            <a:r>
              <a:rPr lang="fr-FR" dirty="0"/>
              <a:t> ?</a:t>
            </a:r>
          </a:p>
          <a:p>
            <a:pPr lvl="1">
              <a:defRPr/>
            </a:pPr>
            <a:r>
              <a:rPr lang="fr-FR" noProof="0" dirty="0" smtClean="0"/>
              <a:t>Oui, en utilisant le flow ID des entêtes IP</a:t>
            </a:r>
          </a:p>
          <a:p>
            <a:pPr>
              <a:defRPr/>
            </a:pPr>
            <a:endParaRPr lang="fr-FR" noProof="0" dirty="0"/>
          </a:p>
        </p:txBody>
      </p:sp>
      <p:sp>
        <p:nvSpPr>
          <p:cNvPr id="27652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E904F932-CE4A-4BBD-B878-505313C432D7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30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00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fr-FR" dirty="0" smtClean="0"/>
              <a:t>Les grandes sociétés de l’internet mais également  votre voisin peuvent</a:t>
            </a:r>
          </a:p>
          <a:p>
            <a:pPr lvl="1"/>
            <a:r>
              <a:rPr lang="fr-FR" dirty="0" smtClean="0"/>
              <a:t>Profiler massivement les internautes</a:t>
            </a:r>
          </a:p>
          <a:p>
            <a:pPr lvl="1"/>
            <a:r>
              <a:rPr lang="fr-FR" dirty="0" smtClean="0"/>
              <a:t>Faire le lien entre identité sociale et identité réseaux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 smtClean="0"/>
              <a:t>Sans support des FAI ou des fournisseurs de services (comme Skype ou BitTorrent)</a:t>
            </a:r>
          </a:p>
          <a:p>
            <a:r>
              <a:rPr lang="fr-FR" dirty="0" smtClean="0"/>
              <a:t>Impossible de protéger totalement sa vie privée sur Internet</a:t>
            </a:r>
          </a:p>
          <a:p>
            <a:pPr lvl="1"/>
            <a:r>
              <a:rPr lang="fr-FR" dirty="0" smtClean="0"/>
              <a:t>Le travail des chercheurs est de rendre le profilage difficile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21255" y="1835020"/>
            <a:ext cx="7772400" cy="1470025"/>
          </a:xfrm>
        </p:spPr>
        <p:txBody>
          <a:bodyPr/>
          <a:lstStyle/>
          <a:p>
            <a:pPr eaLnBrk="1" hangingPunct="1"/>
            <a:r>
              <a:rPr lang="fr-FR" noProof="0" dirty="0" smtClean="0"/>
              <a:t>Questions ?</a:t>
            </a:r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6388" y="3031067"/>
            <a:ext cx="8602133" cy="1752600"/>
          </a:xfrm>
        </p:spPr>
        <p:txBody>
          <a:bodyPr/>
          <a:lstStyle/>
          <a:p>
            <a:pPr eaLnBrk="1" hangingPunct="1"/>
            <a:r>
              <a:rPr lang="fr-FR" dirty="0"/>
              <a:t/>
            </a:r>
            <a:br>
              <a:rPr lang="fr-FR" dirty="0"/>
            </a:br>
            <a:r>
              <a:rPr lang="fr-FR" dirty="0"/>
              <a:t>Protection de la vie privée dans Internet : quels risques aujourd'hui ? </a:t>
            </a:r>
            <a:endParaRPr lang="fr-FR" noProof="0" dirty="0" smtClean="0"/>
          </a:p>
        </p:txBody>
      </p:sp>
      <p:sp>
        <p:nvSpPr>
          <p:cNvPr id="22532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533" name="ZoneTexte 5"/>
          <p:cNvSpPr txBox="1">
            <a:spLocks noChangeArrowheads="1"/>
          </p:cNvSpPr>
          <p:nvPr/>
        </p:nvSpPr>
        <p:spPr bwMode="auto">
          <a:xfrm>
            <a:off x="0" y="5913438"/>
            <a:ext cx="4876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pitchFamily="34" charset="0"/>
                <a:cs typeface="Calibri" pitchFamily="34" charset="0"/>
              </a:rPr>
              <a:t>arnaud.legout@inria.fr</a:t>
            </a:r>
          </a:p>
          <a:p>
            <a:pPr eaLnBrk="1" hangingPunct="1"/>
            <a:r>
              <a:rPr lang="en-US">
                <a:latin typeface="Calibri" pitchFamily="34" charset="0"/>
                <a:cs typeface="Calibri" pitchFamily="34" charset="0"/>
              </a:rPr>
              <a:t>http://planete.inria.fr/bluebear</a:t>
            </a:r>
            <a:endParaRPr lang="fr-FR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9" descr="C:\Backup\INRIA\CUMIR\docs\INRIA_CORPO_RVB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80" y="288926"/>
            <a:ext cx="21907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smtClean="0"/>
          </a:p>
        </p:txBody>
      </p:sp>
      <p:sp>
        <p:nvSpPr>
          <p:cNvPr id="23555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7BFCBD0C-35EF-4A41-BE0C-C3742BD87ED7}" type="slidenum">
              <a:rPr lang="fr-FR" sz="2000" smtClean="0">
                <a:solidFill>
                  <a:srgbClr val="3333CC"/>
                </a:solidFill>
                <a:latin typeface="Calibri" pitchFamily="34" charset="0"/>
                <a:cs typeface="Calibri" pitchFamily="34" charset="0"/>
              </a:rPr>
              <a:pPr eaLnBrk="1" hangingPunct="1"/>
              <a:t>33</a:t>
            </a:fld>
            <a:endParaRPr lang="fr-FR" sz="2000" smtClean="0">
              <a:solidFill>
                <a:srgbClr val="3333CC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 smtClean="0"/>
              <a:t>Est-ce important de protéger sa vie privée ?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noProof="0" dirty="0" smtClean="0"/>
          </a:p>
          <a:p>
            <a:endParaRPr lang="fr-FR" noProof="0" dirty="0"/>
          </a:p>
          <a:p>
            <a:endParaRPr lang="fr-FR" noProof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34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04801" y="2891327"/>
            <a:ext cx="8466666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>
                <a:latin typeface="Calibri" pitchFamily="34" charset="0"/>
                <a:cs typeface="Calibri" pitchFamily="34" charset="0"/>
              </a:rPr>
              <a:t>« Si vous n’avez rien à vous reprocher ni à cacher, de quoi avez-vous peur ?»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00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3" y="566997"/>
            <a:ext cx="7460264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35</a:t>
            </a:fld>
            <a:endParaRPr lang="fr-FR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745" y="566997"/>
            <a:ext cx="590550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4472247"/>
            <a:ext cx="9144000" cy="181588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itchFamily="34" charset="0"/>
                <a:cs typeface="Calibri" pitchFamily="34" charset="0"/>
              </a:rPr>
              <a:t>« Je ne suis </a:t>
            </a:r>
            <a:r>
              <a:rPr lang="fr-FR" sz="2800" dirty="0">
                <a:latin typeface="Calibri" pitchFamily="34" charset="0"/>
                <a:cs typeface="Calibri" pitchFamily="34" charset="0"/>
              </a:rPr>
              <a:t>pas Thaïlandais, </a:t>
            </a:r>
            <a:r>
              <a:rPr lang="fr-FR" sz="2800" dirty="0" smtClean="0">
                <a:latin typeface="Calibri" pitchFamily="34" charset="0"/>
                <a:cs typeface="Calibri" pitchFamily="34" charset="0"/>
              </a:rPr>
              <a:t>je suis Américain. Je suis né en Thaïlande, mais j’ai un passeport américain. Il y a en Thaïlande des lois contre la liberté d’expression, on n’a pas de telles lois au États-Unis. »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16" y="2738697"/>
            <a:ext cx="38100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052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36</a:t>
            </a:fld>
            <a:endParaRPr lang="fr-FR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49" y="999534"/>
            <a:ext cx="6139543" cy="408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1211">
            <a:off x="1395507" y="1882062"/>
            <a:ext cx="5860484" cy="26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657193" y="5434120"/>
            <a:ext cx="53371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Pornographie</a:t>
            </a:r>
            <a:endParaRPr lang="fr-FR" sz="66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7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37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37564" y="5523722"/>
            <a:ext cx="77444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Liberté d’expression</a:t>
            </a:r>
            <a:endParaRPr lang="fr-FR" sz="6600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812" y="2452073"/>
            <a:ext cx="32004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79" y="404110"/>
            <a:ext cx="3400425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97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 smtClean="0"/>
              <a:t>Légalité et moralité dans Internet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 smtClean="0"/>
              <a:t>Internet est mondial</a:t>
            </a:r>
          </a:p>
          <a:p>
            <a:r>
              <a:rPr lang="fr-FR" noProof="0" dirty="0" smtClean="0"/>
              <a:t>La lois et la moralité qui s’appliquent à vos données dépendent du pays où </a:t>
            </a:r>
          </a:p>
          <a:p>
            <a:pPr lvl="1"/>
            <a:r>
              <a:rPr lang="fr-FR" dirty="0" smtClean="0"/>
              <a:t>Elles sont consultées</a:t>
            </a:r>
            <a:endParaRPr lang="fr-FR" dirty="0"/>
          </a:p>
          <a:p>
            <a:pPr lvl="1"/>
            <a:r>
              <a:rPr lang="fr-FR" dirty="0"/>
              <a:t>E</a:t>
            </a:r>
            <a:r>
              <a:rPr lang="fr-FR" noProof="0" dirty="0" err="1" smtClean="0"/>
              <a:t>lles</a:t>
            </a:r>
            <a:r>
              <a:rPr lang="fr-FR" noProof="0" dirty="0" smtClean="0"/>
              <a:t> sont stockées</a:t>
            </a:r>
          </a:p>
          <a:p>
            <a:r>
              <a:rPr lang="fr-FR" noProof="0" dirty="0" smtClean="0"/>
              <a:t>Mais, vous n’avez aucun moyen de contrôler où sont consultées et stockées vos données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396D3-CC38-49D4-9DC3-45E5E6FB0BE7}" type="slidenum">
              <a:rPr lang="fr-FR" smtClean="0"/>
              <a:pPr>
                <a:defRPr/>
              </a:pPr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20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delePresentationAL">
  <a:themeElements>
    <a:clrScheme name="modelePresentation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Presentati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solidFill>
          <a:schemeClr val="accent1"/>
        </a:solidFill>
      </a:spPr>
      <a:bodyPr wrap="square" rtlCol="0">
        <a:spAutoFit/>
      </a:bodyPr>
      <a:lstStyle>
        <a:defPPr>
          <a:defRPr sz="4000" dirty="0"/>
        </a:defPPr>
      </a:lstStyle>
    </a:txDef>
  </a:objectDefaults>
  <a:extraClrSchemeLst>
    <a:extraClrScheme>
      <a:clrScheme name="modelePresentatio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1279</Words>
  <Application>Microsoft Office PowerPoint</Application>
  <PresentationFormat>Affichage à l'écran (4:3)</PresentationFormat>
  <Paragraphs>295</Paragraphs>
  <Slides>38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modelePresentationAL</vt:lpstr>
      <vt:lpstr>   Protection de la vie privée dans Internet : quels risques aujourd'hui ? </vt:lpstr>
      <vt:lpstr>Définition d’atteinte à la vie privée</vt:lpstr>
      <vt:lpstr>Définition d’activité</vt:lpstr>
      <vt:lpstr>Définition d’identité</vt:lpstr>
      <vt:lpstr>Définition d’identité</vt:lpstr>
      <vt:lpstr>Plan</vt:lpstr>
      <vt:lpstr>Les grandes sociétés d’Internet</vt:lpstr>
      <vt:lpstr>Données publiées avec consentement</vt:lpstr>
      <vt:lpstr>Politique de protection de la vie privée de Google</vt:lpstr>
      <vt:lpstr>Données publiées sans consentement</vt:lpstr>
      <vt:lpstr>Pourquoi les données sont collectées</vt:lpstr>
      <vt:lpstr>Quels sont les risques avec les grandes sociétés d’Internet ?</vt:lpstr>
      <vt:lpstr>Plan</vt:lpstr>
      <vt:lpstr>Les individus</vt:lpstr>
      <vt:lpstr>Quels sont les risques avec les individus ?</vt:lpstr>
      <vt:lpstr>Contributions du projet Bluebear</vt:lpstr>
      <vt:lpstr>Plan</vt:lpstr>
      <vt:lpstr>Peut-on trouver l’adresse IP d’Homer en exploitant Skype</vt:lpstr>
      <vt:lpstr>Étape 1: Quel est le Skype ID d’Homer ?</vt:lpstr>
      <vt:lpstr>Étape 2: Peut-on trouver l’adresse IP d’Homer ?</vt:lpstr>
      <vt:lpstr>Tout Internet en 2 minutes, ou presque</vt:lpstr>
      <vt:lpstr>Tout Internet en 2 minutes, ou presque</vt:lpstr>
      <vt:lpstr>Un exemple de schéma</vt:lpstr>
      <vt:lpstr>Étape 3: Peut-on trouver l’adresse sans être détecté ? </vt:lpstr>
      <vt:lpstr>On peut lier adresse IP et identité sociale à grande échelle</vt:lpstr>
      <vt:lpstr>Quel est le problème de suivre la mobilité ?</vt:lpstr>
      <vt:lpstr>Le cas d’un utilisateur réel</vt:lpstr>
      <vt:lpstr>Présentation PowerPoint</vt:lpstr>
      <vt:lpstr>Peut-on associer les utilisateurs de Skype à leurs téléchargements BitTorrent ?</vt:lpstr>
      <vt:lpstr>Résultats importants</vt:lpstr>
      <vt:lpstr>Conclusion</vt:lpstr>
      <vt:lpstr>Questions ?</vt:lpstr>
      <vt:lpstr>Présentation PowerPoint</vt:lpstr>
      <vt:lpstr>Est-ce important de protéger sa vie privée ?</vt:lpstr>
      <vt:lpstr>Présentation PowerPoint</vt:lpstr>
      <vt:lpstr>Présentation PowerPoint</vt:lpstr>
      <vt:lpstr>Présentation PowerPoint</vt:lpstr>
      <vt:lpstr>Légalité et moralité dans Internet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2011-12-13T10:07:07Z</dcterms:created>
  <dcterms:modified xsi:type="dcterms:W3CDTF">2013-01-30T10:15:44Z</dcterms:modified>
</cp:coreProperties>
</file>