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528" r:id="rId2"/>
    <p:sldId id="474" r:id="rId3"/>
    <p:sldId id="499" r:id="rId4"/>
    <p:sldId id="491" r:id="rId5"/>
    <p:sldId id="492" r:id="rId6"/>
    <p:sldId id="493" r:id="rId7"/>
    <p:sldId id="505" r:id="rId8"/>
    <p:sldId id="520" r:id="rId9"/>
    <p:sldId id="525" r:id="rId10"/>
    <p:sldId id="500" r:id="rId11"/>
    <p:sldId id="438" r:id="rId12"/>
    <p:sldId id="440" r:id="rId13"/>
    <p:sldId id="521" r:id="rId14"/>
    <p:sldId id="472" r:id="rId15"/>
    <p:sldId id="519" r:id="rId16"/>
    <p:sldId id="506" r:id="rId17"/>
    <p:sldId id="508" r:id="rId18"/>
    <p:sldId id="510" r:id="rId19"/>
    <p:sldId id="511" r:id="rId20"/>
    <p:sldId id="512" r:id="rId21"/>
    <p:sldId id="513" r:id="rId22"/>
    <p:sldId id="514" r:id="rId23"/>
    <p:sldId id="515" r:id="rId24"/>
    <p:sldId id="516" r:id="rId25"/>
    <p:sldId id="517" r:id="rId26"/>
    <p:sldId id="522" r:id="rId27"/>
    <p:sldId id="532" r:id="rId28"/>
    <p:sldId id="524" r:id="rId29"/>
    <p:sldId id="530" r:id="rId30"/>
    <p:sldId id="531" r:id="rId31"/>
    <p:sldId id="518" r:id="rId32"/>
    <p:sldId id="503" r:id="rId33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CC"/>
    <a:srgbClr val="33CCFF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1" autoAdjust="0"/>
    <p:restoredTop sz="74307" autoAdjust="0"/>
  </p:normalViewPr>
  <p:slideViewPr>
    <p:cSldViewPr snapToGrid="0">
      <p:cViewPr varScale="1">
        <p:scale>
          <a:sx n="54" d="100"/>
          <a:sy n="54" d="100"/>
        </p:scale>
        <p:origin x="179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7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chemeClr val="bg2"/>
              </a:solidFill>
            </c:spPr>
          </c:dPt>
          <c:cat>
            <c:strRef>
              <c:f>Feuil1!$A$2:$A$5</c:f>
              <c:strCache>
                <c:ptCount val="4"/>
                <c:pt idx="0">
                  <c:v>ISP</c:v>
                </c:pt>
                <c:pt idx="1">
                  <c:v>Pays</c:v>
                </c:pt>
                <c:pt idx="2">
                  <c:v>Ville</c:v>
                </c:pt>
                <c:pt idx="3">
                  <c:v>Statiques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19</c:v>
                </c:pt>
                <c:pt idx="1">
                  <c:v>4</c:v>
                </c:pt>
                <c:pt idx="2">
                  <c:v>40</c:v>
                </c:pt>
                <c:pt idx="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0.4596</cdr:x>
      <cdr:y>0.5611</cdr:y>
    </cdr:from>
    <cdr:to>
      <cdr:x>0.65354</cdr:x>
      <cdr:y>0.85352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782291" y="2539539"/>
          <a:ext cx="1596044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lang="en-US" sz="4000" b="1" dirty="0" smtClean="0">
              <a:solidFill>
                <a:schemeClr val="bg1"/>
              </a:solidFill>
              <a:latin typeface="Calibri" pitchFamily="34" charset="0"/>
            </a:rPr>
            <a:t>40%</a:t>
          </a:r>
        </a:p>
        <a:p xmlns:a="http://schemas.openxmlformats.org/drawingml/2006/main">
          <a:r>
            <a:rPr lang="en-US" sz="4000" b="1" dirty="0" smtClean="0">
              <a:solidFill>
                <a:schemeClr val="bg1"/>
              </a:solidFill>
              <a:latin typeface="Calibri" pitchFamily="34" charset="0"/>
            </a:rPr>
            <a:t>Ville</a:t>
          </a:r>
          <a:endParaRPr lang="en-US" sz="4000" b="1" dirty="0">
            <a:solidFill>
              <a:schemeClr val="bg1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0.5</cdr:x>
      <cdr:y>0.12418</cdr:y>
    </cdr:from>
    <cdr:to>
      <cdr:x>0.69394</cdr:x>
      <cdr:y>0.41659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4114800" y="562034"/>
          <a:ext cx="1596044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000" b="1" dirty="0" smtClean="0">
              <a:solidFill>
                <a:schemeClr val="bg1"/>
              </a:solidFill>
              <a:latin typeface="Calibri" pitchFamily="34" charset="0"/>
            </a:rPr>
            <a:t>19%</a:t>
          </a:r>
        </a:p>
        <a:p xmlns:a="http://schemas.openxmlformats.org/drawingml/2006/main">
          <a:r>
            <a:rPr lang="en-US" sz="4000" b="1" dirty="0" smtClean="0">
              <a:solidFill>
                <a:schemeClr val="bg1"/>
              </a:solidFill>
              <a:latin typeface="Calibri" pitchFamily="34" charset="0"/>
            </a:rPr>
            <a:t>ISP</a:t>
          </a:r>
          <a:endParaRPr lang="en-US" sz="4000" b="1" dirty="0">
            <a:solidFill>
              <a:schemeClr val="bg1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0.26543</cdr:x>
      <cdr:y>0.26521</cdr:y>
    </cdr:from>
    <cdr:to>
      <cdr:x>0.52424</cdr:x>
      <cdr:y>0.55762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2184400" y="1200331"/>
          <a:ext cx="2129905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4000" b="1" dirty="0" smtClean="0">
              <a:solidFill>
                <a:schemeClr val="bg1"/>
              </a:solidFill>
              <a:latin typeface="Calibri" pitchFamily="34" charset="0"/>
            </a:rPr>
            <a:t>37%</a:t>
          </a:r>
        </a:p>
        <a:p xmlns:a="http://schemas.openxmlformats.org/drawingml/2006/main">
          <a:r>
            <a:rPr lang="en-US" sz="4000" b="1" dirty="0" err="1" smtClean="0">
              <a:solidFill>
                <a:schemeClr val="bg1"/>
              </a:solidFill>
              <a:latin typeface="Calibri" pitchFamily="34" charset="0"/>
            </a:rPr>
            <a:t>Statique</a:t>
          </a:r>
          <a:endParaRPr lang="en-US" sz="4000" b="1" dirty="0">
            <a:solidFill>
              <a:schemeClr val="bg1"/>
            </a:solidFill>
            <a:latin typeface="Calibri" pitchFamily="34" charset="0"/>
          </a:endParaRPr>
        </a:p>
      </cdr:txBody>
    </cdr:sp>
  </cdr:relSizeAnchor>
  <cdr:relSizeAnchor xmlns:cdr="http://schemas.openxmlformats.org/drawingml/2006/chartDrawing">
    <cdr:from>
      <cdr:x>0.75455</cdr:x>
      <cdr:y>0.27458</cdr:y>
    </cdr:from>
    <cdr:to>
      <cdr:x>0.81111</cdr:x>
      <cdr:y>0.38846</cdr:y>
    </cdr:to>
    <cdr:cxnSp macro="">
      <cdr:nvCxnSpPr>
        <cdr:cNvPr id="6" name="Connecteur droit avec flèche 5"/>
        <cdr:cNvCxnSpPr/>
      </cdr:nvCxnSpPr>
      <cdr:spPr bwMode="auto">
        <a:xfrm xmlns:a="http://schemas.openxmlformats.org/drawingml/2006/main" flipV="1">
          <a:off x="6209607" y="1242753"/>
          <a:ext cx="465513" cy="515389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chemeClr val="tx1"/>
          </a:solidFill>
          <a:prstDash val="solid"/>
          <a:round/>
          <a:headEnd type="triangle" w="lg" len="lg"/>
          <a:tailEnd type="none"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cxnSp>
  </cdr:relSizeAnchor>
  <cdr:relSizeAnchor xmlns:cdr="http://schemas.openxmlformats.org/drawingml/2006/chartDrawing">
    <cdr:from>
      <cdr:x>0.7899</cdr:x>
      <cdr:y>0.13737</cdr:y>
    </cdr:from>
    <cdr:to>
      <cdr:x>1</cdr:x>
      <cdr:y>0.42978</cdr:y>
    </cdr:to>
    <cdr:sp macro="" textlink="">
      <cdr:nvSpPr>
        <cdr:cNvPr id="8" name="ZoneTexte 7"/>
        <cdr:cNvSpPr txBox="1"/>
      </cdr:nvSpPr>
      <cdr:spPr>
        <a:xfrm xmlns:a="http://schemas.openxmlformats.org/drawingml/2006/main">
          <a:off x="6500553" y="621739"/>
          <a:ext cx="1729047" cy="132343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r>
            <a:rPr lang="en-US" sz="4000" dirty="0" smtClean="0">
              <a:latin typeface="Calibri" pitchFamily="34" charset="0"/>
            </a:rPr>
            <a:t>4%</a:t>
          </a:r>
        </a:p>
        <a:p xmlns:a="http://schemas.openxmlformats.org/drawingml/2006/main">
          <a:r>
            <a:rPr lang="en-US" sz="4000" dirty="0" smtClean="0">
              <a:latin typeface="Calibri" pitchFamily="34" charset="0"/>
            </a:rPr>
            <a:t>Pays</a:t>
          </a:r>
          <a:endParaRPr lang="en-US" sz="4000" dirty="0">
            <a:latin typeface="Calibri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8585F8B-94BC-485B-921A-CB512C4969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038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59338"/>
            <a:ext cx="568007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Cliquez pour modifier les styles du texte du masque</a:t>
            </a:r>
          </a:p>
          <a:p>
            <a:pPr lvl="1"/>
            <a:r>
              <a:rPr lang="en-US" noProof="0" smtClean="0"/>
              <a:t>Deuxième niveau</a:t>
            </a:r>
          </a:p>
          <a:p>
            <a:pPr lvl="2"/>
            <a:r>
              <a:rPr lang="en-US" noProof="0" smtClean="0"/>
              <a:t>Troisième niveau</a:t>
            </a:r>
          </a:p>
          <a:p>
            <a:pPr lvl="3"/>
            <a:r>
              <a:rPr lang="en-US" noProof="0" smtClean="0"/>
              <a:t>Quatrième niveau</a:t>
            </a:r>
          </a:p>
          <a:p>
            <a:pPr lvl="4"/>
            <a:r>
              <a:rPr lang="en-US" noProof="0" smtClean="0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22" tIns="49511" rIns="99022" bIns="49511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538C92F-E181-4BF6-974F-F903A83254A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20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602941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34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3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18084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11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7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4452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8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2362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9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8374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10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912874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56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46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13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1302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19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15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70648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43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6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12A22F1-316E-439A-A604-DA881234F990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17</a:t>
            </a:fld>
            <a:endParaRPr lang="en-US" sz="13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49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64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562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538C92F-E181-4BF6-974F-F903A83254A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7048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78D337E5-8285-4404-B676-6E7DE33045AA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22</a:t>
            </a:fld>
            <a:endParaRPr lang="en-US" sz="13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5288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9156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1FADE43F-00B9-4513-9A44-A3F58B1383F7}" type="slidenum">
              <a:rPr lang="fr-FR" sz="1300" smtClean="0">
                <a:latin typeface="Arial" charset="0"/>
                <a:ea typeface="MS PGothic" pitchFamily="34" charset="-128"/>
              </a:rPr>
              <a:pPr algn="r" eaLnBrk="1" hangingPunct="1">
                <a:spcBef>
                  <a:spcPct val="0"/>
                </a:spcBef>
                <a:defRPr/>
              </a:pPr>
              <a:t>24</a:t>
            </a:fld>
            <a:endParaRPr lang="fr-FR" sz="1300" smtClean="0"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5033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26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901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28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5527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algn="ctr" defTabSz="990600" eaLnBrk="0" hangingPunct="0">
              <a:spcBef>
                <a:spcPct val="50000"/>
              </a:spcBef>
              <a:defRPr sz="24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99060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r" eaLnBrk="1" hangingPunct="1">
              <a:spcBef>
                <a:spcPct val="0"/>
              </a:spcBef>
              <a:defRPr/>
            </a:pPr>
            <a:fld id="{F7E3F9A3-5FEA-49B7-9285-0B3D65B1017F}" type="slidenum">
              <a:rPr lang="en-US" sz="1300" smtClean="0">
                <a:latin typeface="Arial" charset="0"/>
              </a:rPr>
              <a:pPr algn="r" eaLnBrk="1" hangingPunct="1">
                <a:spcBef>
                  <a:spcPct val="0"/>
                </a:spcBef>
                <a:defRPr/>
              </a:pPr>
              <a:t>32</a:t>
            </a:fld>
            <a:endParaRPr lang="en-US" sz="1300" dirty="0" smtClean="0">
              <a:latin typeface="Arial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29093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Cliquez pour modifier le style du titre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Cliquez pour modifier le style des sous-titres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248400"/>
            <a:ext cx="2895600" cy="476250"/>
          </a:xfrm>
        </p:spPr>
        <p:txBody>
          <a:bodyPr/>
          <a:lstStyle>
            <a:lvl1pPr algn="ctr">
              <a:defRPr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26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B396D3-CC38-49D4-9DC3-45E5E6FB0B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54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E9B62-4181-4668-8B3B-B22480A0CC1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09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A517-2C62-4A19-9AF8-D1C66063EB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358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60865-8CA2-4089-8064-19CDBD97DD2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210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F41DB-EC35-4B9E-86A8-2D65B6D7670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201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3B4066-D819-4AFC-A685-C16E3402C00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819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FEA42-9CC1-40A3-B099-0C378F42AB9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6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C892A-70D9-42E1-A5C1-B55F38498A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14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D0332-365D-43F8-B369-D51C3B0C7EC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119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53A40-C6DB-46A7-A2FF-0DD91B39DC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199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25475" y="1477963"/>
            <a:ext cx="7929563" cy="4364037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8335963" y="6396038"/>
            <a:ext cx="6683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94CDF-ED05-4567-A72E-7424928C6800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5" name="Espace réservé du pied de page 11"/>
          <p:cNvSpPr>
            <a:spLocks noGrp="1"/>
          </p:cNvSpPr>
          <p:nvPr>
            <p:ph type="ftr" sz="quarter" idx="15"/>
          </p:nvPr>
        </p:nvSpPr>
        <p:spPr>
          <a:xfrm>
            <a:off x="-6350" y="6405563"/>
            <a:ext cx="34020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725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245225"/>
            <a:ext cx="396716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1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2400" y="6248400"/>
            <a:ext cx="914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>
                <a:solidFill>
                  <a:srgbClr val="3333CC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pPr>
              <a:defRPr/>
            </a:pPr>
            <a:fld id="{A955FA73-C89B-496A-9524-B2799EACC4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3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alibri" pitchFamily="34" charset="0"/>
          <a:cs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3333CC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3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61480" y="1219200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5400" dirty="0"/>
              <a:t/>
            </a:r>
            <a:br>
              <a:rPr lang="fr-FR" sz="5400" dirty="0"/>
            </a:br>
            <a:r>
              <a:rPr lang="fr-FR" sz="6000" dirty="0">
                <a:solidFill>
                  <a:schemeClr val="tx1"/>
                </a:solidFill>
              </a:rPr>
              <a:t>Internet et vie privée</a:t>
            </a:r>
            <a:br>
              <a:rPr lang="fr-FR" sz="6000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bg2"/>
                </a:solidFill>
              </a:rPr>
              <a:t>Est-ce la fin de la vie privée ?</a:t>
            </a:r>
            <a:endParaRPr lang="fr-FR" sz="3600" noProof="0" dirty="0" smtClean="0">
              <a:solidFill>
                <a:schemeClr val="bg2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22570" y="4783847"/>
            <a:ext cx="8735438" cy="1752600"/>
          </a:xfrm>
        </p:spPr>
        <p:txBody>
          <a:bodyPr/>
          <a:lstStyle/>
          <a:p>
            <a:pPr algn="l" eaLnBrk="1" hangingPunct="1"/>
            <a:r>
              <a:rPr lang="fr-FR" noProof="0" dirty="0" smtClean="0"/>
              <a:t>Arnaud Legout</a:t>
            </a:r>
          </a:p>
          <a:p>
            <a:pPr algn="l" eaLnBrk="1" hangingPunct="1"/>
            <a:r>
              <a:rPr lang="fr-FR" sz="2400" dirty="0" err="1" smtClean="0">
                <a:solidFill>
                  <a:schemeClr val="bg2"/>
                </a:solidFill>
              </a:rPr>
              <a:t>Inria</a:t>
            </a:r>
            <a:r>
              <a:rPr lang="fr-FR" sz="2400" dirty="0">
                <a:solidFill>
                  <a:schemeClr val="bg2"/>
                </a:solidFill>
              </a:rPr>
              <a:t>, UCA</a:t>
            </a:r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a</a:t>
            </a:r>
            <a:r>
              <a:rPr lang="fr-FR" sz="2000" noProof="0" dirty="0" smtClean="0">
                <a:solidFill>
                  <a:schemeClr val="bg2"/>
                </a:solidFill>
              </a:rPr>
              <a:t>rnaud.legout@inria.fr</a:t>
            </a: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5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9" y="9727"/>
            <a:ext cx="1440442" cy="60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747579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noProof="0" dirty="0" smtClean="0"/>
          </a:p>
          <a:p>
            <a:endParaRPr lang="fr-FR" noProof="0" dirty="0"/>
          </a:p>
          <a:p>
            <a:endParaRPr lang="fr-FR" noProof="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129703" y="1306738"/>
            <a:ext cx="86651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i="1" dirty="0" smtClean="0">
                <a:latin typeface="Calibri" pitchFamily="34" charset="0"/>
              </a:rPr>
              <a:t>« </a:t>
            </a:r>
            <a:r>
              <a:rPr lang="fr-FR" sz="3200" i="1" dirty="0">
                <a:latin typeface="Calibri" pitchFamily="34" charset="0"/>
              </a:rPr>
              <a:t>S'il y a des choses que vous souhaitez cacher à tout le monde, vous ne devriez peut-être pas les faire. </a:t>
            </a:r>
            <a:r>
              <a:rPr lang="fr-FR" sz="3200" i="1" dirty="0" smtClean="0">
                <a:latin typeface="Calibri" pitchFamily="34" charset="0"/>
              </a:rPr>
              <a:t>»</a:t>
            </a:r>
            <a:r>
              <a:rPr lang="fr-FR" sz="3200" dirty="0" smtClean="0">
                <a:latin typeface="Calibri" pitchFamily="34" charset="0"/>
              </a:rPr>
              <a:t> </a:t>
            </a:r>
            <a:endParaRPr lang="fr-FR" sz="3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394065" y="4553842"/>
            <a:ext cx="6400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err="1">
                <a:latin typeface="Calibri" pitchFamily="34" charset="0"/>
              </a:rPr>
              <a:t>Eric</a:t>
            </a:r>
            <a:r>
              <a:rPr lang="fr-FR" dirty="0">
                <a:latin typeface="Calibri" pitchFamily="34" charset="0"/>
              </a:rPr>
              <a:t> Schmidt, </a:t>
            </a:r>
            <a:r>
              <a:rPr lang="fr-FR" dirty="0" smtClean="0">
                <a:latin typeface="Calibri" pitchFamily="34" charset="0"/>
              </a:rPr>
              <a:t>PDG </a:t>
            </a:r>
            <a:r>
              <a:rPr lang="fr-FR" dirty="0">
                <a:latin typeface="Calibri" pitchFamily="34" charset="0"/>
              </a:rPr>
              <a:t>de </a:t>
            </a:r>
            <a:r>
              <a:rPr lang="fr-FR" dirty="0" smtClean="0">
                <a:latin typeface="Calibri" pitchFamily="34" charset="0"/>
              </a:rPr>
              <a:t>Google, 2009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21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957553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dirty="0" smtClean="0">
                <a:solidFill>
                  <a:schemeClr val="tx1"/>
                </a:solidFill>
              </a:rPr>
              <a:t>Je n’ai rien à cacher !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C’est quoi la légalité ou la moralité sur Internet ?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35065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63" y="566997"/>
            <a:ext cx="7460264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745" y="566997"/>
            <a:ext cx="59055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4472247"/>
            <a:ext cx="9144000" cy="18158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  <a:cs typeface="Calibri" pitchFamily="34" charset="0"/>
              </a:rPr>
              <a:t>« Je ne suis </a:t>
            </a:r>
            <a:r>
              <a:rPr lang="fr-FR" sz="2800" dirty="0">
                <a:latin typeface="Calibri" pitchFamily="34" charset="0"/>
                <a:cs typeface="Calibri" pitchFamily="34" charset="0"/>
              </a:rPr>
              <a:t>pas Thaïlandais, </a:t>
            </a:r>
            <a:r>
              <a:rPr lang="fr-FR" sz="2800" dirty="0" smtClean="0">
                <a:latin typeface="Calibri" pitchFamily="34" charset="0"/>
                <a:cs typeface="Calibri" pitchFamily="34" charset="0"/>
              </a:rPr>
              <a:t>je suis Américain. Je suis né en Thaïlande, mais j’ai un passeport américain. Il y a en Thaïlande des lois contre la liberté d’expression, on n’a pas de telles lois au États-Unis. »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16" y="2738697"/>
            <a:ext cx="3810000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50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49" y="999534"/>
            <a:ext cx="6139543" cy="408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31211">
            <a:off x="1395507" y="1882062"/>
            <a:ext cx="5860484" cy="26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657193" y="5434120"/>
            <a:ext cx="53371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Pornographie</a:t>
            </a:r>
            <a:endParaRPr lang="fr-FR" sz="66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92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5" name="ZoneTexte 4"/>
          <p:cNvSpPr txBox="1"/>
          <p:nvPr/>
        </p:nvSpPr>
        <p:spPr>
          <a:xfrm>
            <a:off x="1037564" y="5523722"/>
            <a:ext cx="77444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dirty="0" smtClean="0">
                <a:solidFill>
                  <a:srgbClr val="00B050"/>
                </a:solidFill>
                <a:latin typeface="Calibri" pitchFamily="34" charset="0"/>
                <a:cs typeface="Calibri" pitchFamily="34" charset="0"/>
              </a:rPr>
              <a:t>Liberté d’expression</a:t>
            </a:r>
            <a:endParaRPr lang="fr-FR" sz="6600" dirty="0">
              <a:solidFill>
                <a:srgbClr val="00B05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12" y="2452073"/>
            <a:ext cx="32004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79" y="404110"/>
            <a:ext cx="3400425" cy="53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853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355387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dirty="0" smtClean="0">
                <a:solidFill>
                  <a:schemeClr val="tx1"/>
                </a:solidFill>
              </a:rPr>
              <a:t>Protéger sa vie privée c’est décider qui sait quoi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Même si je ne fais rien d’illégal ou d’immoral 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67169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287201"/>
            <a:ext cx="8742852" cy="3352799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dirty="0" smtClean="0">
                <a:solidFill>
                  <a:schemeClr val="tx1"/>
                </a:solidFill>
              </a:rPr>
              <a:t>Contre qui se protéger ?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Les grandes sociétés</a:t>
            </a:r>
            <a:br>
              <a:rPr lang="fr-FR" sz="4000" dirty="0" smtClean="0">
                <a:solidFill>
                  <a:schemeClr val="bg2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Les individus</a:t>
            </a:r>
            <a:br>
              <a:rPr lang="fr-FR" sz="4000" dirty="0" smtClean="0">
                <a:solidFill>
                  <a:schemeClr val="bg2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Les états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887655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979855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noProof="0" dirty="0" smtClean="0">
                <a:solidFill>
                  <a:schemeClr val="tx1"/>
                </a:solidFill>
              </a:rPr>
              <a:t>1) Q</a:t>
            </a:r>
            <a:r>
              <a:rPr lang="fr-FR" sz="5400" dirty="0" err="1" smtClean="0">
                <a:solidFill>
                  <a:schemeClr val="tx1"/>
                </a:solidFill>
              </a:rPr>
              <a:t>uels</a:t>
            </a:r>
            <a:r>
              <a:rPr lang="fr-FR" sz="5400" dirty="0" smtClean="0">
                <a:solidFill>
                  <a:schemeClr val="tx1"/>
                </a:solidFill>
              </a:rPr>
              <a:t> risques avec 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>les grandes sociétés ?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>
                <a:solidFill>
                  <a:schemeClr val="tx1"/>
                </a:solidFill>
              </a:rPr>
              <a:t/>
            </a:r>
            <a:br>
              <a:rPr lang="fr-FR" sz="5400" dirty="0">
                <a:solidFill>
                  <a:schemeClr val="tx1"/>
                </a:solidFill>
              </a:rPr>
            </a:br>
            <a:r>
              <a:rPr lang="fr-FR" sz="4000" dirty="0">
                <a:solidFill>
                  <a:schemeClr val="bg2"/>
                </a:solidFill>
              </a:rPr>
              <a:t>Q</a:t>
            </a:r>
            <a:r>
              <a:rPr lang="fr-FR" sz="4000" dirty="0" smtClean="0">
                <a:solidFill>
                  <a:schemeClr val="bg2"/>
                </a:solidFill>
              </a:rPr>
              <a:t>ue savent-elles sur moi ?</a:t>
            </a: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40372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623016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dirty="0" smtClean="0">
                <a:solidFill>
                  <a:schemeClr val="tx1"/>
                </a:solidFill>
              </a:rPr>
              <a:t>Internet ne sait rien sur moi !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Comment vit Internet ?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15419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2625" y="1156293"/>
            <a:ext cx="5611501" cy="2805751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30" y="1431257"/>
            <a:ext cx="2803957" cy="186930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636" y="1679794"/>
            <a:ext cx="1758751" cy="175875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30" y="4642982"/>
            <a:ext cx="3108249" cy="113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76" y="4065014"/>
            <a:ext cx="3628417" cy="2040985"/>
          </a:xfrm>
          <a:prstGeom prst="rect">
            <a:avLst/>
          </a:prstGeom>
        </p:spPr>
      </p:pic>
      <p:sp>
        <p:nvSpPr>
          <p:cNvPr id="1126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96136" cy="1143000"/>
          </a:xfrm>
        </p:spPr>
        <p:txBody>
          <a:bodyPr/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Données </a:t>
            </a:r>
            <a:r>
              <a:rPr lang="fr-FR" dirty="0">
                <a:solidFill>
                  <a:schemeClr val="tx1"/>
                </a:solidFill>
              </a:rPr>
              <a:t>publiées </a:t>
            </a:r>
            <a:r>
              <a:rPr lang="fr-FR" dirty="0" smtClean="0">
                <a:solidFill>
                  <a:schemeClr val="tx1"/>
                </a:solidFill>
              </a:rPr>
              <a:t>sans consentement</a:t>
            </a:r>
            <a:endParaRPr lang="fr-FR" noProof="0" dirty="0" smtClean="0">
              <a:solidFill>
                <a:schemeClr val="tx1"/>
              </a:solidFill>
            </a:endParaRPr>
          </a:p>
        </p:txBody>
      </p:sp>
      <p:pic>
        <p:nvPicPr>
          <p:cNvPr id="2050" name="Picture 2" descr="C:\Users\alegout\Desktop\facebook_like_button_b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5" y="2320163"/>
            <a:ext cx="1794375" cy="798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alegout\Desktop\TwitterButt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5" y="3775787"/>
            <a:ext cx="2205193" cy="67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639" y="3429789"/>
            <a:ext cx="1128841" cy="112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0554" y="1038784"/>
            <a:ext cx="1476000" cy="267510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34" y="933117"/>
            <a:ext cx="1345607" cy="236775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" y="4964301"/>
            <a:ext cx="2469280" cy="1012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833" y="3429789"/>
            <a:ext cx="2264518" cy="226451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83" y="4569313"/>
            <a:ext cx="2031827" cy="207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4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2006749"/>
            <a:ext cx="8742852" cy="2499437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dirty="0" smtClean="0">
                <a:solidFill>
                  <a:schemeClr val="tx1"/>
                </a:solidFill>
              </a:rPr>
              <a:t>Des techniques de plus en plus sophistiquées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Pixel </a:t>
            </a:r>
            <a:r>
              <a:rPr lang="fr-FR" sz="4000" dirty="0" err="1" smtClean="0">
                <a:solidFill>
                  <a:schemeClr val="bg2"/>
                </a:solidFill>
              </a:rPr>
              <a:t>tracking</a:t>
            </a:r>
            <a:r>
              <a:rPr lang="fr-FR" sz="4000" dirty="0">
                <a:solidFill>
                  <a:schemeClr val="bg2"/>
                </a:solidFill>
              </a:rPr>
              <a:t> </a:t>
            </a:r>
            <a:r>
              <a:rPr lang="fr-FR" sz="4000" dirty="0" smtClean="0">
                <a:solidFill>
                  <a:schemeClr val="bg2"/>
                </a:solidFill>
              </a:rPr>
              <a:t>et cookie </a:t>
            </a:r>
            <a:r>
              <a:rPr lang="fr-FR" sz="4000" dirty="0" err="1" smtClean="0">
                <a:solidFill>
                  <a:schemeClr val="bg2"/>
                </a:solidFill>
              </a:rPr>
              <a:t>synchronization</a:t>
            </a:r>
            <a:r>
              <a:rPr lang="fr-FR" sz="4000" dirty="0" smtClean="0">
                <a:solidFill>
                  <a:schemeClr val="bg2"/>
                </a:solidFill>
              </a:rPr>
              <a:t/>
            </a:r>
            <a:br>
              <a:rPr lang="fr-FR" sz="4000" dirty="0" smtClean="0">
                <a:solidFill>
                  <a:schemeClr val="bg2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Ultrasons</a:t>
            </a:r>
            <a:br>
              <a:rPr lang="fr-FR" sz="4000" dirty="0" smtClean="0">
                <a:solidFill>
                  <a:schemeClr val="bg2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/>
            </a:r>
            <a:br>
              <a:rPr lang="fr-FR" sz="4000" dirty="0" smtClean="0">
                <a:solidFill>
                  <a:schemeClr val="bg2"/>
                </a:solidFill>
              </a:rPr>
            </a:b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419514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Politique de protection de la vie privée de Google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92163" name="Picture 3" descr="C:\Users\alegout\Desktop\Sans titr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222250"/>
            <a:ext cx="4870450" cy="663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60588" y="1595438"/>
            <a:ext cx="4473575" cy="515937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60588" y="5303838"/>
            <a:ext cx="4473575" cy="1263650"/>
          </a:xfrm>
          <a:prstGeom prst="rect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en-US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508000" y="1243353"/>
            <a:ext cx="8021638" cy="50167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fr-FR" sz="4000" dirty="0" smtClean="0">
                <a:latin typeface="Calibri" pitchFamily="34" charset="0"/>
                <a:cs typeface="Calibri" pitchFamily="34" charset="0"/>
              </a:rPr>
              <a:t>« Nous ne partagerons des données personnelles avec des entreprises, des organisations ou des personnes tierces que </a:t>
            </a:r>
            <a:r>
              <a:rPr lang="fr-FR" sz="4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 nous pensons en toute bonne foi</a:t>
            </a:r>
            <a:r>
              <a:rPr lang="fr-FR" sz="4000" dirty="0" smtClean="0">
                <a:latin typeface="Calibri" pitchFamily="34" charset="0"/>
                <a:cs typeface="Calibri" pitchFamily="34" charset="0"/>
              </a:rPr>
              <a:t> que l’accès, l’utilisation, la protection ou la divulgation de ces données est raisonnablement justifiée pour… »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558800" y="935576"/>
            <a:ext cx="8021638" cy="56323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/>
            <a:r>
              <a:rPr lang="fr-FR" sz="4000" dirty="0" smtClean="0">
                <a:latin typeface="Calibri" pitchFamily="34" charset="0"/>
                <a:cs typeface="Calibri" pitchFamily="34" charset="0"/>
              </a:rPr>
              <a:t>« Nous ne communiquons des données personnelles vous concernant à des entreprises, des organisations ou des personnes tierces </a:t>
            </a:r>
            <a:r>
              <a:rPr lang="fr-FR" sz="40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qu’avec votre consentement</a:t>
            </a:r>
            <a:r>
              <a:rPr lang="fr-FR" sz="4000" dirty="0" smtClean="0">
                <a:latin typeface="Calibri" pitchFamily="34" charset="0"/>
                <a:cs typeface="Calibri" pitchFamily="34" charset="0"/>
              </a:rPr>
              <a:t>. Nous demandons toujours votre autorisation avant de communiquer à des tiers des données personnelles sensibles. »</a:t>
            </a:r>
            <a:endParaRPr lang="en-US" sz="4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5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10" grpId="0" animBg="1"/>
      <p:bldP spid="11" grpId="0" animBg="1"/>
      <p:bldP spid="1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2381299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noProof="0" dirty="0" smtClean="0">
                <a:solidFill>
                  <a:schemeClr val="tx1"/>
                </a:solidFill>
              </a:rPr>
              <a:t>2</a:t>
            </a:r>
            <a:r>
              <a:rPr lang="fr-FR" sz="5400" dirty="0" smtClean="0">
                <a:solidFill>
                  <a:schemeClr val="tx1"/>
                </a:solidFill>
              </a:rPr>
              <a:t>) </a:t>
            </a:r>
            <a:r>
              <a:rPr lang="fr-FR" sz="5400" dirty="0">
                <a:solidFill>
                  <a:schemeClr val="tx1"/>
                </a:solidFill>
              </a:rPr>
              <a:t>Q</a:t>
            </a:r>
            <a:r>
              <a:rPr lang="fr-FR" sz="5400" dirty="0" smtClean="0">
                <a:solidFill>
                  <a:schemeClr val="tx1"/>
                </a:solidFill>
              </a:rPr>
              <a:t>uels risques avec 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>un individu ?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>
                <a:solidFill>
                  <a:schemeClr val="tx1"/>
                </a:solidFill>
              </a:rPr>
              <a:t/>
            </a:r>
            <a:br>
              <a:rPr lang="fr-FR" sz="5400" dirty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Que peut-on faire de la maison ?</a:t>
            </a: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/>
            </a:r>
            <a:br>
              <a:rPr lang="fr-FR" sz="5400" dirty="0" smtClean="0">
                <a:solidFill>
                  <a:schemeClr val="tx1"/>
                </a:solidFill>
              </a:rPr>
            </a:b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8809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47" y="538193"/>
            <a:ext cx="4055506" cy="5414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0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Contributions du projet </a:t>
            </a:r>
            <a:r>
              <a:rPr lang="fr-FR" noProof="0" dirty="0" err="1" smtClean="0">
                <a:solidFill>
                  <a:schemeClr val="tx1"/>
                </a:solidFill>
              </a:rPr>
              <a:t>Bluebear</a:t>
            </a:r>
            <a:endParaRPr lang="fr-FR" noProof="0" dirty="0" smtClean="0">
              <a:solidFill>
                <a:schemeClr val="tx1"/>
              </a:solidFill>
            </a:endParaRPr>
          </a:p>
        </p:txBody>
      </p:sp>
      <p:sp>
        <p:nvSpPr>
          <p:cNvPr id="11267" name="Espace réservé du contenu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Intégralité de l’activité BitTorrent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148M d’adresses IP téléchargeant 1.2M de </a:t>
            </a:r>
            <a:r>
              <a:rPr lang="fr-FR" dirty="0" smtClean="0"/>
              <a:t>contenus</a:t>
            </a:r>
            <a:endParaRPr lang="fr-FR" noProof="0" dirty="0" smtClean="0"/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70% des sources initiales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Utiliser Tor est pire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FF0000"/>
                </a:solidFill>
              </a:rPr>
              <a:t>I</a:t>
            </a:r>
            <a:r>
              <a:rPr lang="fr-FR" noProof="0" dirty="0" err="1" smtClean="0">
                <a:solidFill>
                  <a:srgbClr val="FF0000"/>
                </a:solidFill>
              </a:rPr>
              <a:t>dentification</a:t>
            </a:r>
            <a:r>
              <a:rPr lang="fr-FR" noProof="0" dirty="0" smtClean="0">
                <a:solidFill>
                  <a:srgbClr val="FF0000"/>
                </a:solidFill>
              </a:rPr>
              <a:t> sociale des </a:t>
            </a:r>
            <a:r>
              <a:rPr lang="fr-FR" noProof="0" dirty="0" err="1" smtClean="0">
                <a:solidFill>
                  <a:srgbClr val="FF0000"/>
                </a:solidFill>
              </a:rPr>
              <a:t>téléchargeurs</a:t>
            </a:r>
            <a:endParaRPr lang="fr-FR" noProof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08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re 1"/>
          <p:cNvSpPr>
            <a:spLocks noGrp="1"/>
          </p:cNvSpPr>
          <p:nvPr>
            <p:ph type="title"/>
          </p:nvPr>
        </p:nvSpPr>
        <p:spPr>
          <a:xfrm>
            <a:off x="81756" y="3970211"/>
            <a:ext cx="8582025" cy="1143000"/>
          </a:xfrm>
        </p:spPr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Peut-on trouver </a:t>
            </a:r>
            <a:r>
              <a:rPr lang="fr-FR" dirty="0" smtClean="0">
                <a:solidFill>
                  <a:schemeClr val="tx1"/>
                </a:solidFill>
              </a:rPr>
              <a:t>l’identité sociale</a:t>
            </a:r>
            <a:r>
              <a:rPr lang="fr-FR" noProof="0" dirty="0" smtClean="0">
                <a:solidFill>
                  <a:schemeClr val="tx1"/>
                </a:solidFill>
              </a:rPr>
              <a:t> en exploitant Skype ?</a:t>
            </a:r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81756" y="5324353"/>
            <a:ext cx="8920162" cy="11525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fr-FR" sz="4400" noProof="0" dirty="0" smtClean="0"/>
              <a:t>Sans être détecté ?</a:t>
            </a:r>
          </a:p>
        </p:txBody>
      </p:sp>
      <p:pic>
        <p:nvPicPr>
          <p:cNvPr id="9" name="Image 8" descr="Skyp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680" y="555954"/>
            <a:ext cx="3124314" cy="31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48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C’est un problème difficile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Toutes les communications sont chiffrées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Chaque client communique avec des dizaines d’autres clients</a:t>
            </a:r>
          </a:p>
        </p:txBody>
      </p:sp>
      <p:sp>
        <p:nvSpPr>
          <p:cNvPr id="7" name="ZoneTexte 6"/>
          <p:cNvSpPr txBox="1">
            <a:spLocks noChangeArrowheads="1"/>
          </p:cNvSpPr>
          <p:nvPr/>
        </p:nvSpPr>
        <p:spPr bwMode="auto">
          <a:xfrm>
            <a:off x="298450" y="4243464"/>
            <a:ext cx="8388350" cy="1323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 dirty="0">
                <a:latin typeface="Calibri" pitchFamily="34" charset="0"/>
                <a:cs typeface="Calibri" pitchFamily="34" charset="0"/>
              </a:rPr>
              <a:t>On identifie des schémas spécifiques de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49182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Tout Internet en 2 minutes, ou presque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10312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61188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120640" y="2914650"/>
            <a:ext cx="1508760" cy="60579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3611880" y="2914650"/>
            <a:ext cx="0" cy="60579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cteur droit 13"/>
          <p:cNvCxnSpPr/>
          <p:nvPr/>
        </p:nvCxnSpPr>
        <p:spPr bwMode="auto">
          <a:xfrm>
            <a:off x="5120640" y="2914650"/>
            <a:ext cx="0" cy="60579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Rectangle 11"/>
          <p:cNvSpPr/>
          <p:nvPr/>
        </p:nvSpPr>
        <p:spPr bwMode="auto">
          <a:xfrm>
            <a:off x="1348740" y="2914650"/>
            <a:ext cx="754380" cy="605790"/>
          </a:xfrm>
          <a:prstGeom prst="rect">
            <a:avLst/>
          </a:prstGeom>
          <a:noFill/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Accolade fermante 6"/>
          <p:cNvSpPr/>
          <p:nvPr/>
        </p:nvSpPr>
        <p:spPr bwMode="auto">
          <a:xfrm rot="5400000">
            <a:off x="1500190" y="3511873"/>
            <a:ext cx="360040" cy="662940"/>
          </a:xfrm>
          <a:prstGeom prst="rightBrace">
            <a:avLst>
              <a:gd name="adj1" fmla="val 0"/>
              <a:gd name="adj2" fmla="val 50000"/>
            </a:avLst>
          </a:prstGeom>
          <a:noFill/>
          <a:ln w="38100" cap="flat" cmpd="sng" algn="ctr">
            <a:solidFill>
              <a:srgbClr val="33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Accolade fermante 12"/>
          <p:cNvSpPr/>
          <p:nvPr/>
        </p:nvSpPr>
        <p:spPr bwMode="auto">
          <a:xfrm rot="5400000">
            <a:off x="2717482" y="3128970"/>
            <a:ext cx="360044" cy="1428749"/>
          </a:xfrm>
          <a:prstGeom prst="rightBrace">
            <a:avLst>
              <a:gd name="adj1" fmla="val 0"/>
              <a:gd name="adj2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148715" y="4114800"/>
            <a:ext cx="1062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Entête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211705" y="4118610"/>
            <a:ext cx="1400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Calibri" pitchFamily="34" charset="0"/>
                <a:cs typeface="Calibri" pitchFamily="34" charset="0"/>
              </a:rPr>
              <a:t>Données</a:t>
            </a:r>
            <a:endParaRPr lang="fr-FR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769326" y="804421"/>
            <a:ext cx="1051609" cy="2153417"/>
            <a:chOff x="1769326" y="804421"/>
            <a:chExt cx="1051609" cy="2153417"/>
          </a:xfrm>
        </p:grpSpPr>
        <p:sp>
          <p:nvSpPr>
            <p:cNvPr id="16" name="Flèche vers le bas 15"/>
            <p:cNvSpPr/>
            <p:nvPr/>
          </p:nvSpPr>
          <p:spPr bwMode="auto">
            <a:xfrm rot="19798761">
              <a:off x="1769326" y="804421"/>
              <a:ext cx="1051609" cy="2153417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 rot="3542255">
              <a:off x="1337670" y="1554479"/>
              <a:ext cx="18173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Chiffrement</a:t>
              </a:r>
              <a:endParaRPr 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2646045" y="2863602"/>
            <a:ext cx="742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?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3" name="Espace réservé du contenu 2"/>
          <p:cNvSpPr>
            <a:spLocks noGrp="1"/>
          </p:cNvSpPr>
          <p:nvPr>
            <p:ph idx="1"/>
          </p:nvPr>
        </p:nvSpPr>
        <p:spPr>
          <a:xfrm>
            <a:off x="434340" y="5253643"/>
            <a:ext cx="8229600" cy="1081281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Si c’est </a:t>
            </a:r>
            <a:r>
              <a:rPr lang="fr-FR" dirty="0" smtClean="0"/>
              <a:t>chiffré, </a:t>
            </a:r>
            <a:r>
              <a:rPr lang="fr-FR" dirty="0"/>
              <a:t>c’est sûr </a:t>
            </a:r>
            <a:r>
              <a:rPr lang="fr-FR" dirty="0" smtClean="0"/>
              <a:t>? Non, pas totalement !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832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7" grpId="0" animBg="1"/>
      <p:bldP spid="13" grpId="0" animBg="1"/>
      <p:bldP spid="10" grpId="0"/>
      <p:bldP spid="15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Tout Internet en 2 minutes, ou presque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 rot="21297275">
            <a:off x="2696207" y="966870"/>
            <a:ext cx="1051609" cy="2153417"/>
            <a:chOff x="1769326" y="804421"/>
            <a:chExt cx="1051609" cy="2153417"/>
          </a:xfrm>
        </p:grpSpPr>
        <p:sp>
          <p:nvSpPr>
            <p:cNvPr id="16" name="Flèche vers le bas 15"/>
            <p:cNvSpPr/>
            <p:nvPr/>
          </p:nvSpPr>
          <p:spPr bwMode="auto">
            <a:xfrm rot="19798761">
              <a:off x="1769326" y="804421"/>
              <a:ext cx="1051609" cy="2153417"/>
            </a:xfrm>
            <a:prstGeom prst="downArrow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 rot="3542255">
              <a:off x="1565548" y="1683506"/>
              <a:ext cx="1516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Entête</a:t>
              </a:r>
              <a:endParaRPr 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868680" y="3076459"/>
            <a:ext cx="1623060" cy="605790"/>
            <a:chOff x="971550" y="5182734"/>
            <a:chExt cx="1623060" cy="60579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1714500" y="5182734"/>
              <a:ext cx="880110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971550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3520440" y="3097777"/>
            <a:ext cx="2354580" cy="605790"/>
            <a:chOff x="3028950" y="5182734"/>
            <a:chExt cx="2354580" cy="60579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3783330" y="5182734"/>
              <a:ext cx="1600200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028950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6372225" y="3097777"/>
            <a:ext cx="1354455" cy="605790"/>
            <a:chOff x="5995035" y="5182734"/>
            <a:chExt cx="1354455" cy="605790"/>
          </a:xfrm>
        </p:grpSpPr>
        <p:sp>
          <p:nvSpPr>
            <p:cNvPr id="21" name="Rectangle 20"/>
            <p:cNvSpPr/>
            <p:nvPr/>
          </p:nvSpPr>
          <p:spPr bwMode="auto">
            <a:xfrm>
              <a:off x="6749415" y="5182734"/>
              <a:ext cx="600075" cy="605790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5995035" y="5182734"/>
              <a:ext cx="754380" cy="605790"/>
            </a:xfrm>
            <a:prstGeom prst="rect">
              <a:avLst/>
            </a:prstGeom>
            <a:noFill/>
            <a:ln w="38100" cap="flat" cmpd="sng" algn="ctr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pic>
        <p:nvPicPr>
          <p:cNvPr id="37890" name="Picture 2" descr="C:\Users\alegout\AppData\Local\Microsoft\Windows\Temporary Internet Files\Content.IE5\B6OQ5XFN\MC9004325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28" y="4109740"/>
            <a:ext cx="1051561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C:\Users\alegout\AppData\Local\Microsoft\Windows\Temporary Internet Files\Content.IE5\B6OQ5XFN\MC9004325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3012" y="4109740"/>
            <a:ext cx="1051561" cy="10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Connecteur droit 34"/>
          <p:cNvCxnSpPr>
            <a:stCxn id="37890" idx="3"/>
            <a:endCxn id="34" idx="1"/>
          </p:cNvCxnSpPr>
          <p:nvPr/>
        </p:nvCxnSpPr>
        <p:spPr bwMode="auto">
          <a:xfrm>
            <a:off x="971233" y="4635520"/>
            <a:ext cx="6621779" cy="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Nuage 35"/>
          <p:cNvSpPr/>
          <p:nvPr/>
        </p:nvSpPr>
        <p:spPr bwMode="auto">
          <a:xfrm>
            <a:off x="2747538" y="4109740"/>
            <a:ext cx="3237443" cy="917076"/>
          </a:xfrm>
          <a:prstGeom prst="cloud">
            <a:avLst/>
          </a:prstGeom>
          <a:solidFill>
            <a:schemeClr val="bg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611879" y="4306668"/>
            <a:ext cx="2094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latin typeface="Calibri" pitchFamily="34" charset="0"/>
                <a:cs typeface="Calibri" pitchFamily="34" charset="0"/>
              </a:rPr>
              <a:t>Internet</a:t>
            </a: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1874880" y="3025411"/>
            <a:ext cx="6089607" cy="721105"/>
            <a:chOff x="1874880" y="3025411"/>
            <a:chExt cx="6089607" cy="721105"/>
          </a:xfrm>
        </p:grpSpPr>
        <p:sp>
          <p:nvSpPr>
            <p:cNvPr id="3" name="ZoneTexte 2"/>
            <p:cNvSpPr txBox="1"/>
            <p:nvPr/>
          </p:nvSpPr>
          <p:spPr>
            <a:xfrm>
              <a:off x="1874880" y="3025411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4659100" y="3025411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7221537" y="3038630"/>
              <a:ext cx="7429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4000" dirty="0" smtClean="0">
                  <a:latin typeface="Calibri" pitchFamily="34" charset="0"/>
                  <a:cs typeface="Calibri" pitchFamily="34" charset="0"/>
                </a:rPr>
                <a:t>?</a:t>
              </a:r>
              <a:endParaRPr lang="fr-FR" sz="4000" dirty="0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23" name="Connecteur droit avec flèche 22"/>
          <p:cNvCxnSpPr/>
          <p:nvPr/>
        </p:nvCxnSpPr>
        <p:spPr bwMode="auto">
          <a:xfrm>
            <a:off x="1085850" y="4635520"/>
            <a:ext cx="98731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Connecteur droit avec flèche 38"/>
          <p:cNvCxnSpPr/>
          <p:nvPr/>
        </p:nvCxnSpPr>
        <p:spPr bwMode="auto">
          <a:xfrm>
            <a:off x="6068748" y="4635520"/>
            <a:ext cx="987318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171450" y="5033186"/>
            <a:ext cx="69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A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7947343" y="5023182"/>
            <a:ext cx="697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latin typeface="Calibri" pitchFamily="34" charset="0"/>
                <a:cs typeface="Calibri" pitchFamily="34" charset="0"/>
              </a:rPr>
              <a:t>B</a:t>
            </a:r>
            <a:endParaRPr lang="fr-FR" sz="40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9" name="Groupe 48"/>
          <p:cNvGrpSpPr/>
          <p:nvPr/>
        </p:nvGrpSpPr>
        <p:grpSpPr>
          <a:xfrm>
            <a:off x="905005" y="1330451"/>
            <a:ext cx="6828766" cy="1679022"/>
            <a:chOff x="905005" y="1330451"/>
            <a:chExt cx="6828766" cy="1679022"/>
          </a:xfrm>
        </p:grpSpPr>
        <p:grpSp>
          <p:nvGrpSpPr>
            <p:cNvPr id="44" name="Groupe 43"/>
            <p:cNvGrpSpPr/>
            <p:nvPr/>
          </p:nvGrpSpPr>
          <p:grpSpPr>
            <a:xfrm>
              <a:off x="3520442" y="1330451"/>
              <a:ext cx="3062116" cy="1679022"/>
              <a:chOff x="3520442" y="1330451"/>
              <a:chExt cx="3062116" cy="1679022"/>
            </a:xfrm>
          </p:grpSpPr>
          <p:sp>
            <p:nvSpPr>
              <p:cNvPr id="25" name="Accolade fermante 24"/>
              <p:cNvSpPr/>
              <p:nvPr/>
            </p:nvSpPr>
            <p:spPr bwMode="auto">
              <a:xfrm rot="16200000">
                <a:off x="4510098" y="1644550"/>
                <a:ext cx="375267" cy="2354580"/>
              </a:xfrm>
              <a:prstGeom prst="rightBrac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41" name="Groupe 40"/>
              <p:cNvGrpSpPr/>
              <p:nvPr/>
            </p:nvGrpSpPr>
            <p:grpSpPr>
              <a:xfrm rot="4532610">
                <a:off x="4980045" y="779547"/>
                <a:ext cx="1051609" cy="2153417"/>
                <a:chOff x="1769326" y="804421"/>
                <a:chExt cx="1051609" cy="2153417"/>
              </a:xfrm>
            </p:grpSpPr>
            <p:sp>
              <p:nvSpPr>
                <p:cNvPr id="42" name="Flèche vers le bas 41"/>
                <p:cNvSpPr/>
                <p:nvPr/>
              </p:nvSpPr>
              <p:spPr bwMode="auto">
                <a:xfrm rot="19798761">
                  <a:off x="1769326" y="804421"/>
                  <a:ext cx="1051609" cy="2153417"/>
                </a:xfrm>
                <a:prstGeom prst="downArrow">
                  <a:avLst/>
                </a:prstGeom>
                <a:solidFill>
                  <a:srgbClr val="FF0000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0000" tIns="46800" rIns="90000" bIns="4680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43" name="ZoneTexte 42"/>
                <p:cNvSpPr txBox="1"/>
                <p:nvPr/>
              </p:nvSpPr>
              <p:spPr>
                <a:xfrm rot="14368262">
                  <a:off x="1559494" y="1319320"/>
                  <a:ext cx="10756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Taille</a:t>
                  </a:r>
                  <a:endParaRPr lang="fr-FR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50" name="Accolade fermante 49"/>
            <p:cNvSpPr/>
            <p:nvPr/>
          </p:nvSpPr>
          <p:spPr bwMode="auto">
            <a:xfrm rot="16200000">
              <a:off x="6822354" y="2065395"/>
              <a:ext cx="409584" cy="1413250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  <p:sp>
          <p:nvSpPr>
            <p:cNvPr id="51" name="Accolade fermante 50"/>
            <p:cNvSpPr/>
            <p:nvPr/>
          </p:nvSpPr>
          <p:spPr bwMode="auto">
            <a:xfrm rot="16200000">
              <a:off x="1493579" y="1926260"/>
              <a:ext cx="409585" cy="1586734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1525881" y="848226"/>
            <a:ext cx="4846344" cy="2188744"/>
            <a:chOff x="1525881" y="848226"/>
            <a:chExt cx="4846344" cy="2188744"/>
          </a:xfrm>
        </p:grpSpPr>
        <p:grpSp>
          <p:nvGrpSpPr>
            <p:cNvPr id="48" name="Groupe 47"/>
            <p:cNvGrpSpPr/>
            <p:nvPr/>
          </p:nvGrpSpPr>
          <p:grpSpPr>
            <a:xfrm>
              <a:off x="1525881" y="848226"/>
              <a:ext cx="1971699" cy="2153417"/>
              <a:chOff x="1525881" y="848226"/>
              <a:chExt cx="1971699" cy="2153417"/>
            </a:xfrm>
          </p:grpSpPr>
          <p:sp>
            <p:nvSpPr>
              <p:cNvPr id="29" name="Accolade fermante 28"/>
              <p:cNvSpPr/>
              <p:nvPr/>
            </p:nvSpPr>
            <p:spPr bwMode="auto">
              <a:xfrm rot="16200000">
                <a:off x="2785373" y="2273595"/>
                <a:ext cx="418573" cy="1005841"/>
              </a:xfrm>
              <a:prstGeom prst="rightBrac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0000" tIns="46800" rIns="90000" bIns="4680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mic Sans MS" pitchFamily="66" charset="0"/>
                </a:endParaRPr>
              </a:p>
            </p:txBody>
          </p:sp>
          <p:grpSp>
            <p:nvGrpSpPr>
              <p:cNvPr id="45" name="Groupe 44"/>
              <p:cNvGrpSpPr/>
              <p:nvPr/>
            </p:nvGrpSpPr>
            <p:grpSpPr>
              <a:xfrm rot="20023432">
                <a:off x="1525881" y="848226"/>
                <a:ext cx="1051609" cy="2153417"/>
                <a:chOff x="1769326" y="804421"/>
                <a:chExt cx="1051609" cy="2153417"/>
              </a:xfrm>
            </p:grpSpPr>
            <p:sp>
              <p:nvSpPr>
                <p:cNvPr id="46" name="Flèche vers le bas 45"/>
                <p:cNvSpPr/>
                <p:nvPr/>
              </p:nvSpPr>
              <p:spPr bwMode="auto">
                <a:xfrm rot="19798761">
                  <a:off x="1769326" y="804421"/>
                  <a:ext cx="1051609" cy="2153417"/>
                </a:xfrm>
                <a:prstGeom prst="downArrow">
                  <a:avLst/>
                </a:prstGeom>
                <a:solidFill>
                  <a:srgbClr val="FF0000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0000" tIns="46800" rIns="90000" bIns="4680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fr-FR" sz="2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mic Sans MS" pitchFamily="66" charset="0"/>
                  </a:endParaRPr>
                </a:p>
              </p:txBody>
            </p:sp>
            <p:sp>
              <p:nvSpPr>
                <p:cNvPr id="47" name="ZoneTexte 46"/>
                <p:cNvSpPr txBox="1"/>
                <p:nvPr/>
              </p:nvSpPr>
              <p:spPr>
                <a:xfrm rot="3542255">
                  <a:off x="1288627" y="1526713"/>
                  <a:ext cx="188213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b="1" dirty="0" smtClean="0">
                      <a:solidFill>
                        <a:schemeClr val="bg1"/>
                      </a:solidFill>
                      <a:latin typeface="Calibri" pitchFamily="34" charset="0"/>
                      <a:cs typeface="Calibri" pitchFamily="34" charset="0"/>
                    </a:rPr>
                    <a:t>Inter-arrivée</a:t>
                  </a:r>
                  <a:endParaRPr lang="fr-FR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53" name="Accolade fermante 52"/>
            <p:cNvSpPr/>
            <p:nvPr/>
          </p:nvSpPr>
          <p:spPr bwMode="auto">
            <a:xfrm rot="16200000">
              <a:off x="5911687" y="2576432"/>
              <a:ext cx="409585" cy="511491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712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On peut lier adresse IP et identité sociale à grande échelle</a:t>
            </a:r>
          </a:p>
        </p:txBody>
      </p:sp>
      <p:sp>
        <p:nvSpPr>
          <p:cNvPr id="21507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45475" cy="452596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endParaRPr lang="fr-FR" noProof="0" dirty="0" smtClean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Indétectable et non blocable</a:t>
            </a:r>
            <a:endParaRPr lang="fr-FR" noProof="0" dirty="0" smtClean="0">
              <a:solidFill>
                <a:srgbClr val="FF0000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Pas d’infrastructure dédiée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Mais aussi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On fait le lien entre activité BitTorrent et identité sociale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Sans le support d’un FAI</a:t>
            </a:r>
          </a:p>
        </p:txBody>
      </p:sp>
    </p:spTree>
    <p:extLst>
      <p:ext uri="{BB962C8B-B14F-4D97-AF65-F5344CB8AC3E}">
        <p14:creationId xmlns:p14="http://schemas.microsoft.com/office/powerpoint/2010/main" val="312324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Quel est le problème de suivre la mobilité ?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Suivre la mobilité implique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Savoir où vous êtes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Qui vous rencontrer et où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fr-FR" noProof="0" dirty="0" smtClean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fr-FR" noProof="0" dirty="0" smtClean="0"/>
              <a:t>Le suivi des interactions sociales et un énorme problème de protection de la vie privée</a:t>
            </a:r>
          </a:p>
        </p:txBody>
      </p:sp>
    </p:spTree>
    <p:extLst>
      <p:ext uri="{BB962C8B-B14F-4D97-AF65-F5344CB8AC3E}">
        <p14:creationId xmlns:p14="http://schemas.microsoft.com/office/powerpoint/2010/main" val="154564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u conten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eaLnBrk="1" hangingPunct="1"/>
            <a:endParaRPr lang="fr-FR" smtClean="0"/>
          </a:p>
        </p:txBody>
      </p:sp>
      <p:sp>
        <p:nvSpPr>
          <p:cNvPr id="19459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 eaLnBrk="1" hangingPunct="1"/>
            <a:r>
              <a:rPr lang="fr-FR" noProof="0" dirty="0" smtClean="0">
                <a:solidFill>
                  <a:schemeClr val="tx1"/>
                </a:solidFill>
              </a:rPr>
              <a:t>Le cas d’un utilisateur réel</a:t>
            </a: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27188"/>
            <a:ext cx="5886450" cy="459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350838" y="3357563"/>
            <a:ext cx="8580437" cy="1323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FR" sz="4000" dirty="0">
                <a:latin typeface="Calibri" pitchFamily="34" charset="0"/>
                <a:cs typeface="Calibri" pitchFamily="34" charset="0"/>
              </a:rPr>
              <a:t>Est-ce qu’on observe une telle mobilité pour un utilisateur quelconque ?</a:t>
            </a:r>
          </a:p>
        </p:txBody>
      </p:sp>
    </p:spTree>
    <p:extLst>
      <p:ext uri="{BB962C8B-B14F-4D97-AF65-F5344CB8AC3E}">
        <p14:creationId xmlns:p14="http://schemas.microsoft.com/office/powerpoint/2010/main" val="228213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</a:rPr>
              <a:t>Mobilité de 10 000 utilisateurs choisis au </a:t>
            </a:r>
            <a:r>
              <a:rPr lang="fr-FR" dirty="0" smtClean="0">
                <a:solidFill>
                  <a:schemeClr val="tx1"/>
                </a:solidFill>
              </a:rPr>
              <a:t>hasard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849582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84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1912948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4800" noProof="0" dirty="0" smtClean="0"/>
              <a:t/>
            </a:r>
            <a:br>
              <a:rPr lang="fr-FR" sz="4800" noProof="0" dirty="0" smtClean="0"/>
            </a:br>
            <a:r>
              <a:rPr lang="fr-FR" sz="5400" noProof="0" dirty="0" smtClean="0">
                <a:solidFill>
                  <a:schemeClr val="tx1"/>
                </a:solidFill>
              </a:rPr>
              <a:t>3</a:t>
            </a:r>
            <a:r>
              <a:rPr lang="fr-FR" sz="5400" dirty="0" smtClean="0">
                <a:solidFill>
                  <a:schemeClr val="tx1"/>
                </a:solidFill>
              </a:rPr>
              <a:t>) </a:t>
            </a:r>
            <a:r>
              <a:rPr lang="fr-FR" sz="5400" dirty="0">
                <a:solidFill>
                  <a:schemeClr val="tx1"/>
                </a:solidFill>
              </a:rPr>
              <a:t>Q</a:t>
            </a:r>
            <a:r>
              <a:rPr lang="fr-FR" sz="5400" dirty="0" smtClean="0">
                <a:solidFill>
                  <a:schemeClr val="tx1"/>
                </a:solidFill>
              </a:rPr>
              <a:t>uels risques avec 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 smtClean="0">
                <a:solidFill>
                  <a:schemeClr val="tx1"/>
                </a:solidFill>
              </a:rPr>
              <a:t>les états ?</a:t>
            </a:r>
            <a:br>
              <a:rPr lang="fr-FR" sz="5400" dirty="0" smtClean="0">
                <a:solidFill>
                  <a:schemeClr val="tx1"/>
                </a:solidFill>
              </a:rPr>
            </a:br>
            <a:r>
              <a:rPr lang="fr-FR" sz="5400" dirty="0">
                <a:solidFill>
                  <a:schemeClr val="tx1"/>
                </a:solidFill>
              </a:rPr>
              <a:t/>
            </a:r>
            <a:br>
              <a:rPr lang="fr-FR" sz="5400" dirty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Est-ce que la surveillance de masse fonctionne ?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122463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 smtClean="0">
                <a:solidFill>
                  <a:schemeClr val="tx1"/>
                </a:solidFill>
              </a:rPr>
              <a:t>La surveillance de masse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Les états veulent une surveillance de masse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NSA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Loi renseignement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L’affichage est la lutte contre le terrorisme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Mais, il y a évidement l’espionnage industriel et la défense au sens large des intérêts du pays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Mais quel est l’intérêt des individus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En dehors de tout dogmatisme, le bénéfice risque est lié à l’efficacité de la surveillance</a:t>
            </a:r>
          </a:p>
        </p:txBody>
      </p:sp>
    </p:spTree>
    <p:extLst>
      <p:ext uri="{BB962C8B-B14F-4D97-AF65-F5344CB8AC3E}">
        <p14:creationId xmlns:p14="http://schemas.microsoft.com/office/powerpoint/2010/main" val="275060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01148" y="2002157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5400" noProof="0" dirty="0" smtClean="0">
                <a:solidFill>
                  <a:schemeClr val="tx1"/>
                </a:solidFill>
              </a:rPr>
              <a:t>Est-ce que la surveillance de masse est efficace ?</a:t>
            </a:r>
            <a:br>
              <a:rPr lang="fr-FR" sz="5400" noProof="0" dirty="0" smtClean="0">
                <a:solidFill>
                  <a:schemeClr val="tx1"/>
                </a:solidFill>
              </a:rPr>
            </a:br>
            <a:r>
              <a:rPr lang="fr-FR" sz="5400" dirty="0">
                <a:solidFill>
                  <a:schemeClr val="tx1"/>
                </a:solidFill>
              </a:rPr>
              <a:t/>
            </a:r>
            <a:br>
              <a:rPr lang="fr-FR" sz="5400" dirty="0">
                <a:solidFill>
                  <a:schemeClr val="tx1"/>
                </a:solidFill>
              </a:rPr>
            </a:br>
            <a:r>
              <a:rPr lang="fr-FR" sz="4000" dirty="0" smtClean="0">
                <a:solidFill>
                  <a:schemeClr val="bg2"/>
                </a:solidFill>
              </a:rPr>
              <a:t>Bénéfice faible et risque élevé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5476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</a:rPr>
              <a:t>Pourquoi </a:t>
            </a:r>
            <a:r>
              <a:rPr lang="fr-FR" dirty="0" smtClean="0">
                <a:solidFill>
                  <a:schemeClr val="tx1"/>
                </a:solidFill>
              </a:rPr>
              <a:t>le bénéfice est faible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Le chiffrement est robuste et on ne sait pas le casser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On peut le contourner mais pas de manière systématique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On peut installer des </a:t>
            </a:r>
            <a:r>
              <a:rPr lang="fr-FR" dirty="0" err="1" smtClean="0"/>
              <a:t>backdoors</a:t>
            </a:r>
            <a:r>
              <a:rPr lang="fr-FR" dirty="0" smtClean="0"/>
              <a:t>, mais c’est se tirer une balle dans le pied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Si </a:t>
            </a:r>
            <a:r>
              <a:rPr lang="fr-FR" dirty="0"/>
              <a:t>on veut vraiment se cacher et qu’on est techniquement très compétent on peut échapper à la surveillance de masse 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8947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</a:rPr>
              <a:t>Pourquoi </a:t>
            </a:r>
            <a:r>
              <a:rPr lang="fr-FR" dirty="0" smtClean="0">
                <a:solidFill>
                  <a:schemeClr val="tx1"/>
                </a:solidFill>
              </a:rPr>
              <a:t>le risque est élevé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On fait une surveillance de masse (dans les pays démocratiques) pour trouver des signaux faibles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Des évènements rares avec des profiles hétérogènes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La surveillance de masse produit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Beaucoup de faux positifs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Très peu de vrais positifs (le signal faible)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Des faux négatifs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967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>
                <a:solidFill>
                  <a:schemeClr val="tx1"/>
                </a:solidFill>
              </a:rPr>
              <a:t>Est-ce la fin de la vie privée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Celle qu’on a connu avant les années 2000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Oui !</a:t>
            </a:r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Il faut définir de nouvelles règles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/>
              <a:t>T</a:t>
            </a:r>
            <a:r>
              <a:rPr lang="fr-FR" dirty="0" smtClean="0"/>
              <a:t>out est encore à faire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C’est un enjeux politique majeur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dirty="0" smtClean="0"/>
              <a:t>C’est un défis scientifique</a:t>
            </a:r>
          </a:p>
        </p:txBody>
      </p:sp>
    </p:spTree>
    <p:extLst>
      <p:ext uri="{BB962C8B-B14F-4D97-AF65-F5344CB8AC3E}">
        <p14:creationId xmlns:p14="http://schemas.microsoft.com/office/powerpoint/2010/main" val="277911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61480" y="1219200"/>
            <a:ext cx="8742852" cy="1470025"/>
          </a:xfrm>
        </p:spPr>
        <p:txBody>
          <a:bodyPr/>
          <a:lstStyle/>
          <a:p>
            <a:pPr algn="l" eaLnBrk="1" hangingPunct="1"/>
            <a:r>
              <a:rPr lang="fr-FR" sz="6000" dirty="0"/>
              <a:t/>
            </a:r>
            <a:br>
              <a:rPr lang="fr-FR" sz="6000" dirty="0"/>
            </a:br>
            <a:r>
              <a:rPr lang="fr-FR" sz="6600" dirty="0">
                <a:solidFill>
                  <a:schemeClr val="tx1"/>
                </a:solidFill>
              </a:rPr>
              <a:t>Internet et vie privée</a:t>
            </a:r>
            <a:br>
              <a:rPr lang="fr-FR" sz="6600" dirty="0">
                <a:solidFill>
                  <a:schemeClr val="tx1"/>
                </a:solidFill>
              </a:rPr>
            </a:br>
            <a:r>
              <a:rPr lang="fr-FR" sz="4800" dirty="0">
                <a:solidFill>
                  <a:schemeClr val="bg2"/>
                </a:solidFill>
              </a:rPr>
              <a:t>Est-ce la fin de la vie privée ?</a:t>
            </a:r>
            <a:endParaRPr lang="fr-FR" sz="4000" noProof="0" dirty="0" smtClean="0">
              <a:solidFill>
                <a:schemeClr val="bg2"/>
              </a:solidFill>
            </a:endParaRP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22570" y="4783847"/>
            <a:ext cx="8735438" cy="1752600"/>
          </a:xfrm>
        </p:spPr>
        <p:txBody>
          <a:bodyPr/>
          <a:lstStyle/>
          <a:p>
            <a:pPr algn="l" eaLnBrk="1" hangingPunct="1"/>
            <a:r>
              <a:rPr lang="fr-FR" noProof="0" dirty="0" smtClean="0"/>
              <a:t>Arnaud Legout</a:t>
            </a:r>
          </a:p>
          <a:p>
            <a:pPr algn="l" eaLnBrk="1" hangingPunct="1"/>
            <a:r>
              <a:rPr lang="fr-FR" sz="2400" dirty="0" err="1" smtClean="0">
                <a:solidFill>
                  <a:schemeClr val="bg2"/>
                </a:solidFill>
              </a:rPr>
              <a:t>Inria</a:t>
            </a:r>
            <a:r>
              <a:rPr lang="fr-FR" sz="2400" dirty="0">
                <a:solidFill>
                  <a:schemeClr val="bg2"/>
                </a:solidFill>
              </a:rPr>
              <a:t>, UCA</a:t>
            </a:r>
          </a:p>
          <a:p>
            <a:pPr algn="l" eaLnBrk="1" hangingPunct="1"/>
            <a:r>
              <a:rPr lang="fr-FR" sz="2000" dirty="0" smtClean="0">
                <a:solidFill>
                  <a:schemeClr val="bg2"/>
                </a:solidFill>
              </a:rPr>
              <a:t>a</a:t>
            </a:r>
            <a:r>
              <a:rPr lang="fr-FR" sz="2000" noProof="0" dirty="0" smtClean="0">
                <a:solidFill>
                  <a:schemeClr val="bg2"/>
                </a:solidFill>
              </a:rPr>
              <a:t>rnaud.legout@inria.fr</a:t>
            </a:r>
          </a:p>
          <a:p>
            <a:pPr algn="l" eaLnBrk="1" hangingPunct="1"/>
            <a:endParaRPr lang="fr-FR" sz="2000" noProof="0" dirty="0" smtClean="0"/>
          </a:p>
        </p:txBody>
      </p:sp>
      <p:pic>
        <p:nvPicPr>
          <p:cNvPr id="5" name="Picture 9" descr="C:\Backup\INRIA\CUMIR\docs\INRIA_CORPO_RVB_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79" y="9727"/>
            <a:ext cx="1440442" cy="60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511603"/>
      </p:ext>
    </p:extLst>
  </p:cSld>
  <p:clrMapOvr>
    <a:masterClrMapping/>
  </p:clrMapOvr>
  <p:transition spd="slow" advTm="13483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ePresentationAL">
  <a:themeElements>
    <a:clrScheme name="modelePresentation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PresentationA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solidFill>
          <a:schemeClr val="accent1"/>
        </a:solidFill>
      </a:spPr>
      <a:bodyPr wrap="square" rtlCol="0">
        <a:spAutoFit/>
      </a:bodyPr>
      <a:lstStyle>
        <a:defPPr>
          <a:defRPr sz="4000" dirty="0"/>
        </a:defPPr>
      </a:lstStyle>
    </a:txDef>
  </a:objectDefaults>
  <a:extraClrSchemeLst>
    <a:extraClrScheme>
      <a:clrScheme name="modelePresentation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Presentation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Presentation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520</Words>
  <Application>Microsoft Office PowerPoint</Application>
  <PresentationFormat>Affichage à l'écran (4:3)</PresentationFormat>
  <Paragraphs>130</Paragraphs>
  <Slides>32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8" baseType="lpstr">
      <vt:lpstr>MS PGothic</vt:lpstr>
      <vt:lpstr>Arial</vt:lpstr>
      <vt:lpstr>Calibri</vt:lpstr>
      <vt:lpstr>Comic Sans MS</vt:lpstr>
      <vt:lpstr>Wingdings</vt:lpstr>
      <vt:lpstr>modelePresentationAL</vt:lpstr>
      <vt:lpstr> Internet et vie privée Est-ce la fin de la vie privée ?</vt:lpstr>
      <vt:lpstr>Présentation PowerPoint</vt:lpstr>
      <vt:lpstr> Je n’ai rien à cacher !  C’est quoi la légalité ou la moralité sur Internet ?</vt:lpstr>
      <vt:lpstr>Présentation PowerPoint</vt:lpstr>
      <vt:lpstr>Présentation PowerPoint</vt:lpstr>
      <vt:lpstr>Présentation PowerPoint</vt:lpstr>
      <vt:lpstr> Protéger sa vie privée c’est décider qui sait quoi  Même si je ne fais rien d’illégal ou d’immoral </vt:lpstr>
      <vt:lpstr> Contre qui se protéger ?  Les grandes sociétés Les individus Les états</vt:lpstr>
      <vt:lpstr> 1) Quels risques avec  les grandes sociétés ?  Que savent-elles sur moi ? </vt:lpstr>
      <vt:lpstr> Internet ne sait rien sur moi !  Comment vit Internet ?</vt:lpstr>
      <vt:lpstr>Présentation PowerPoint</vt:lpstr>
      <vt:lpstr>Données publiées sans consentement</vt:lpstr>
      <vt:lpstr> Des techniques de plus en plus sophistiquées  Pixel tracking et cookie synchronization Ultrasons  </vt:lpstr>
      <vt:lpstr>Politique de protection de la vie privée de Google</vt:lpstr>
      <vt:lpstr> 2) Quels risques avec  un individu ?  Que peut-on faire de la maison ?  </vt:lpstr>
      <vt:lpstr>Présentation PowerPoint</vt:lpstr>
      <vt:lpstr>Contributions du projet Bluebear</vt:lpstr>
      <vt:lpstr>Peut-on trouver l’identité sociale en exploitant Skype ?</vt:lpstr>
      <vt:lpstr>C’est un problème difficile</vt:lpstr>
      <vt:lpstr>Tout Internet en 2 minutes, ou presque</vt:lpstr>
      <vt:lpstr>Tout Internet en 2 minutes, ou presque</vt:lpstr>
      <vt:lpstr>On peut lier adresse IP et identité sociale à grande échelle</vt:lpstr>
      <vt:lpstr>Quel est le problème de suivre la mobilité ?</vt:lpstr>
      <vt:lpstr>Le cas d’un utilisateur réel</vt:lpstr>
      <vt:lpstr>Mobilité de 10 000 utilisateurs choisis au hasard</vt:lpstr>
      <vt:lpstr> 3) Quels risques avec  les états ?  Est-ce que la surveillance de masse fonctionne ?</vt:lpstr>
      <vt:lpstr>La surveillance de masse</vt:lpstr>
      <vt:lpstr>Est-ce que la surveillance de masse est efficace ?  Bénéfice faible et risque élevé</vt:lpstr>
      <vt:lpstr>Pourquoi le bénéfice est faible ?</vt:lpstr>
      <vt:lpstr>Pourquoi le risque est élevé ?</vt:lpstr>
      <vt:lpstr>Est-ce la fin de la vie privée ?</vt:lpstr>
      <vt:lpstr> Internet et vie privée Est-ce la fin de la vie privée 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2011-12-13T10:07:07Z</dcterms:created>
  <dcterms:modified xsi:type="dcterms:W3CDTF">2017-06-01T13:27:16Z</dcterms:modified>
</cp:coreProperties>
</file>