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9" r:id="rId1"/>
  </p:sldMasterIdLst>
  <p:notesMasterIdLst>
    <p:notesMasterId r:id="rId21"/>
  </p:notesMasterIdLst>
  <p:handoutMasterIdLst>
    <p:handoutMasterId r:id="rId22"/>
  </p:handoutMasterIdLst>
  <p:sldIdLst>
    <p:sldId id="314" r:id="rId2"/>
    <p:sldId id="257" r:id="rId3"/>
    <p:sldId id="258" r:id="rId4"/>
    <p:sldId id="259" r:id="rId5"/>
    <p:sldId id="261" r:id="rId6"/>
    <p:sldId id="260" r:id="rId7"/>
    <p:sldId id="334" r:id="rId8"/>
    <p:sldId id="335" r:id="rId9"/>
    <p:sldId id="267" r:id="rId10"/>
    <p:sldId id="270" r:id="rId11"/>
    <p:sldId id="269" r:id="rId12"/>
    <p:sldId id="271" r:id="rId13"/>
    <p:sldId id="275" r:id="rId14"/>
    <p:sldId id="277" r:id="rId15"/>
    <p:sldId id="278" r:id="rId16"/>
    <p:sldId id="305" r:id="rId17"/>
    <p:sldId id="336" r:id="rId18"/>
    <p:sldId id="303" r:id="rId19"/>
    <p:sldId id="302" r:id="rId20"/>
  </p:sldIdLst>
  <p:sldSz cx="9144000" cy="6858000" type="screen4x3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AD9CA"/>
    <a:srgbClr val="F8DFCC"/>
    <a:srgbClr val="3333CC"/>
    <a:srgbClr val="33CCFF"/>
    <a:srgbClr val="FF99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68582" autoAdjust="0"/>
  </p:normalViewPr>
  <p:slideViewPr>
    <p:cSldViewPr snapToGrid="0">
      <p:cViewPr varScale="1">
        <p:scale>
          <a:sx n="50" d="100"/>
          <a:sy n="50" d="100"/>
        </p:scale>
        <p:origin x="1968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7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b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b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8585F8B-94BC-485B-921A-CB512C49691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038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6512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59338"/>
            <a:ext cx="5680075" cy="460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Cliquez pour modifier les styles du texte du masque</a:t>
            </a:r>
          </a:p>
          <a:p>
            <a:pPr lvl="1"/>
            <a:r>
              <a:rPr lang="en-US" noProof="0" smtClean="0"/>
              <a:t>Deuxième niveau</a:t>
            </a:r>
          </a:p>
          <a:p>
            <a:pPr lvl="2"/>
            <a:r>
              <a:rPr lang="en-US" noProof="0" smtClean="0"/>
              <a:t>Troisième niveau</a:t>
            </a:r>
          </a:p>
          <a:p>
            <a:pPr lvl="3"/>
            <a:r>
              <a:rPr lang="en-US" noProof="0" smtClean="0"/>
              <a:t>Quatrième niveau</a:t>
            </a:r>
          </a:p>
          <a:p>
            <a:pPr lvl="4"/>
            <a:r>
              <a:rPr lang="en-US" noProof="0" smtClean="0"/>
              <a:t>Cinquième niveau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b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b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538C92F-E181-4BF6-974F-F903A83254A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720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F7E3F9A3-5FEA-49B7-9285-0B3D65B1017F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1</a:t>
            </a:fld>
            <a:endParaRPr lang="en-US" sz="1300" dirty="0" smtClean="0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829259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13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791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11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954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296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C86F6F4-89C8-41A7-A73A-CD478B5F41DD}" type="slidenum">
              <a:t>9</a:t>
            </a:fld>
            <a:endParaRPr lang="en-GB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2166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46195E6-7849-42DB-80F9-C0091375C8D6}" type="slidenum">
              <a:t>10</a:t>
            </a:fld>
            <a:endParaRPr lang="en-GB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100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A14AAB7-C2EE-4F89-BDBC-20C85B16C95E}" type="slidenum">
              <a:t>11</a:t>
            </a:fld>
            <a:endParaRPr lang="en-GB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5950079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56789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FC5B07A-5B9C-450C-8A36-F617E6D12013}" type="slidenum">
              <a:t>12</a:t>
            </a:fld>
            <a:endParaRPr lang="en-GB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63600"/>
          </a:xfrm>
        </p:spPr>
        <p:txBody>
          <a:bodyPr/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7196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19A5DA99-8F37-40C2-A71A-407286981118}" type="slidenum">
              <a:t>13</a:t>
            </a:fld>
            <a:endParaRPr lang="en-GB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77341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A2B054-4C99-4BE8-AFD9-549C5EA31F5B}" type="slidenum">
              <a:t>14</a:t>
            </a:fld>
            <a:endParaRPr lang="en-GB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5119559"/>
          </a:xfrm>
        </p:spPr>
        <p:txBody>
          <a:bodyPr/>
          <a:lstStyle/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2069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D460677-FD13-4F2E-ABAE-2C8C0015F95C}" type="slidenum">
              <a:t>15</a:t>
            </a:fld>
            <a:endParaRPr lang="en-GB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6997680"/>
          </a:xfrm>
        </p:spPr>
        <p:txBody>
          <a:bodyPr/>
          <a:lstStyle/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73445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A2B054-4C99-4BE8-AFD9-549C5EA31F5B}" type="slidenum">
              <a:t>16</a:t>
            </a:fld>
            <a:endParaRPr lang="en-GB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5119559"/>
          </a:xfrm>
        </p:spPr>
        <p:txBody>
          <a:bodyPr/>
          <a:lstStyle/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7820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AD1E761-62B6-4C16-AD72-EA647881A653}" type="slidenum">
              <a:t>17</a:t>
            </a:fld>
            <a:endParaRPr lang="en-GB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5215680"/>
          </a:xfrm>
        </p:spPr>
        <p:txBody>
          <a:bodyPr/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1795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AD1E761-62B6-4C16-AD72-EA647881A653}" type="slidenum">
              <a:t>18</a:t>
            </a:fld>
            <a:endParaRPr lang="en-GB"/>
          </a:p>
        </p:txBody>
      </p:sp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5215680"/>
          </a:xfrm>
        </p:spPr>
        <p:txBody>
          <a:bodyPr/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2054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F7E3F9A3-5FEA-49B7-9285-0B3D65B1017F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19</a:t>
            </a:fld>
            <a:endParaRPr lang="en-US" sz="1300" dirty="0" smtClean="0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638152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Cliquez pour modifier le style du titre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Cliquez pour modifier le style des sous-titres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xfrm>
            <a:off x="457200" y="6248400"/>
            <a:ext cx="2895600" cy="47625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6267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396D3-CC38-49D4-9DC3-45E5E6FB0BE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0543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E9B62-4181-4668-8B3B-B22480A0CC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6094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2AA517-2C62-4A19-9AF8-D1C66063EB8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6358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60865-8CA2-4089-8064-19CDBD97DD2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3210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F41DB-EC35-4B9E-86A8-2D65B6D7670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0201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3B4066-D819-4AFC-A685-C16E3402C00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819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FEA42-9CC1-40A3-B099-0C378F42AB9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649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C892A-70D9-42E1-A5C1-B55F38498A1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5147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D0332-365D-43F8-B369-D51C3B0C7E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7119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53A40-C6DB-46A7-A2FF-0DD91B39DCF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9199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245225"/>
            <a:ext cx="396716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1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72400" y="6248400"/>
            <a:ext cx="914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20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fld id="{A955FA73-C89B-496A-9524-B2799EACC4F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ea typeface="+mj-ea"/>
          <a:cs typeface="Calibr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cs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cs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cs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cs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3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  <a:cs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itchFamily="34" charset="0"/>
          <a:cs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  <a:cs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  <a:cs typeface="Calibri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96867" y="2023494"/>
            <a:ext cx="8947133" cy="1470025"/>
          </a:xfrm>
        </p:spPr>
        <p:txBody>
          <a:bodyPr/>
          <a:lstStyle/>
          <a:p>
            <a:pPr lvl="1" algn="l"/>
            <a:r>
              <a:rPr lang="en-US" dirty="0" smtClean="0">
                <a:solidFill>
                  <a:schemeClr val="tx1"/>
                </a:solidFill>
              </a:rPr>
              <a:t>Social Clicks: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What and Who Gets Read on Twitter?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04281" y="4474928"/>
            <a:ext cx="8037676" cy="1752600"/>
          </a:xfrm>
        </p:spPr>
        <p:txBody>
          <a:bodyPr/>
          <a:lstStyle/>
          <a:p>
            <a:pPr algn="l"/>
            <a:r>
              <a:rPr lang="fr-FR" noProof="0" dirty="0" smtClean="0"/>
              <a:t>Maksym Gabielkov, </a:t>
            </a:r>
            <a:r>
              <a:rPr lang="fr-FR" dirty="0" err="1" smtClean="0"/>
              <a:t>Arthi</a:t>
            </a:r>
            <a:r>
              <a:rPr lang="fr-FR" dirty="0" smtClean="0"/>
              <a:t> </a:t>
            </a:r>
            <a:r>
              <a:rPr lang="fr-FR" dirty="0" err="1" smtClean="0"/>
              <a:t>Ramachandran</a:t>
            </a:r>
            <a:r>
              <a:rPr lang="fr-FR" dirty="0" smtClean="0"/>
              <a:t>, </a:t>
            </a:r>
            <a:r>
              <a:rPr lang="fr-FR" u="sng" dirty="0" smtClean="0"/>
              <a:t>Arnaud Legout</a:t>
            </a:r>
            <a:r>
              <a:rPr lang="fr-FR" dirty="0" smtClean="0"/>
              <a:t>, Augustin </a:t>
            </a:r>
            <a:r>
              <a:rPr lang="fr-FR" dirty="0" err="1" smtClean="0"/>
              <a:t>Chaintreau</a:t>
            </a:r>
            <a:endParaRPr lang="fr-FR" dirty="0" smtClean="0"/>
          </a:p>
          <a:p>
            <a:pPr algn="l" eaLnBrk="1" hangingPunct="1"/>
            <a:r>
              <a:rPr lang="fr-FR" sz="2000" dirty="0" smtClean="0">
                <a:solidFill>
                  <a:schemeClr val="bg2"/>
                </a:solidFill>
              </a:rPr>
              <a:t>{</a:t>
            </a:r>
            <a:r>
              <a:rPr lang="fr-FR" sz="2000" dirty="0" err="1" smtClean="0">
                <a:solidFill>
                  <a:schemeClr val="bg2"/>
                </a:solidFill>
              </a:rPr>
              <a:t>maksym.gabielkov</a:t>
            </a:r>
            <a:r>
              <a:rPr lang="fr-FR" sz="2000" dirty="0" smtClean="0">
                <a:solidFill>
                  <a:schemeClr val="bg2"/>
                </a:solidFill>
              </a:rPr>
              <a:t>, a</a:t>
            </a:r>
            <a:r>
              <a:rPr lang="fr-FR" sz="2000" noProof="0" dirty="0" err="1" smtClean="0">
                <a:solidFill>
                  <a:schemeClr val="bg2"/>
                </a:solidFill>
              </a:rPr>
              <a:t>rnaud.legout</a:t>
            </a:r>
            <a:r>
              <a:rPr lang="fr-FR" sz="2000" noProof="0" dirty="0" smtClean="0">
                <a:solidFill>
                  <a:schemeClr val="bg2"/>
                </a:solidFill>
              </a:rPr>
              <a:t>}@inria.fr</a:t>
            </a:r>
          </a:p>
          <a:p>
            <a:pPr algn="l" eaLnBrk="1" hangingPunct="1"/>
            <a:endParaRPr lang="fr-FR" sz="2000" noProof="0" dirty="0" smtClean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7800" y="305990"/>
            <a:ext cx="2325266" cy="83277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888" y="209313"/>
            <a:ext cx="2933017" cy="102612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6961" y="664041"/>
            <a:ext cx="2919121" cy="43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5669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421" y="231640"/>
            <a:ext cx="9625913" cy="6375258"/>
          </a:xfrm>
        </p:spPr>
      </p:pic>
    </p:spTree>
    <p:extLst>
      <p:ext uri="{BB962C8B-B14F-4D97-AF65-F5344CB8AC3E}">
        <p14:creationId xmlns:p14="http://schemas.microsoft.com/office/powerpoint/2010/main" val="285286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53" y="-25544"/>
            <a:ext cx="8229600" cy="6883544"/>
          </a:xfrm>
        </p:spPr>
      </p:pic>
    </p:spTree>
    <p:extLst>
      <p:ext uri="{BB962C8B-B14F-4D97-AF65-F5344CB8AC3E}">
        <p14:creationId xmlns:p14="http://schemas.microsoft.com/office/powerpoint/2010/main" val="296672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84460" y="1656333"/>
            <a:ext cx="6448325" cy="1143000"/>
          </a:xfrm>
        </p:spPr>
        <p:txBody>
          <a:bodyPr/>
          <a:lstStyle/>
          <a:p>
            <a:pPr algn="l"/>
            <a:r>
              <a:rPr lang="en-US" sz="6600" dirty="0" smtClean="0">
                <a:solidFill>
                  <a:schemeClr val="tx1"/>
                </a:solidFill>
              </a:rPr>
              <a:t>What changed the most ?</a:t>
            </a:r>
            <a:endParaRPr lang="en-US" sz="6600" dirty="0">
              <a:solidFill>
                <a:schemeClr val="tx1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2419643" y="4391239"/>
            <a:ext cx="7920111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9pPr>
          </a:lstStyle>
          <a:p>
            <a:pPr algn="l"/>
            <a:r>
              <a:rPr lang="en-US" sz="66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How the people</a:t>
            </a:r>
            <a:br>
              <a:rPr lang="en-US" sz="66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6600" kern="0" dirty="0" smtClean="0">
                <a:solidFill>
                  <a:srgbClr val="FF0000"/>
                </a:solidFill>
              </a:rPr>
              <a:t>find</a:t>
            </a:r>
            <a:r>
              <a:rPr lang="en-US" sz="66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news?</a:t>
            </a:r>
            <a:endParaRPr lang="en-US" sz="66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54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How People Find News?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783589" y="1602872"/>
            <a:ext cx="3717235" cy="1401418"/>
            <a:chOff x="1599666" y="2015827"/>
            <a:chExt cx="3717235" cy="1401418"/>
          </a:xfrm>
        </p:grpSpPr>
        <p:sp>
          <p:nvSpPr>
            <p:cNvPr id="8" name="Flèche droite 7"/>
            <p:cNvSpPr/>
            <p:nvPr/>
          </p:nvSpPr>
          <p:spPr bwMode="auto">
            <a:xfrm>
              <a:off x="1599666" y="2015827"/>
              <a:ext cx="3717235" cy="1401418"/>
            </a:xfrm>
            <a:prstGeom prst="rightArrow">
              <a:avLst/>
            </a:prstGeom>
            <a:solidFill>
              <a:srgbClr val="FF0000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1599666" y="2362593"/>
              <a:ext cx="301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Direct access</a:t>
              </a:r>
              <a:endParaRPr lang="en-US" sz="40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783587" y="3180950"/>
            <a:ext cx="3717236" cy="1401418"/>
            <a:chOff x="1599665" y="2015827"/>
            <a:chExt cx="3717236" cy="1401418"/>
          </a:xfrm>
        </p:grpSpPr>
        <p:sp>
          <p:nvSpPr>
            <p:cNvPr id="12" name="Flèche droite 11"/>
            <p:cNvSpPr/>
            <p:nvPr/>
          </p:nvSpPr>
          <p:spPr bwMode="auto">
            <a:xfrm>
              <a:off x="1599666" y="2015827"/>
              <a:ext cx="3717235" cy="1401418"/>
            </a:xfrm>
            <a:prstGeom prst="rightArrow">
              <a:avLst/>
            </a:prstGeom>
            <a:solidFill>
              <a:srgbClr val="FF0000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599665" y="2362593"/>
              <a:ext cx="341478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Organic search</a:t>
              </a:r>
              <a:endParaRPr lang="en-US" sz="40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783588" y="4759028"/>
            <a:ext cx="3717235" cy="1401418"/>
            <a:chOff x="1599666" y="2015827"/>
            <a:chExt cx="3717235" cy="1401418"/>
          </a:xfrm>
        </p:grpSpPr>
        <p:sp>
          <p:nvSpPr>
            <p:cNvPr id="15" name="Flèche droite 14"/>
            <p:cNvSpPr/>
            <p:nvPr/>
          </p:nvSpPr>
          <p:spPr bwMode="auto">
            <a:xfrm>
              <a:off x="1599666" y="2015827"/>
              <a:ext cx="3717235" cy="1401418"/>
            </a:xfrm>
            <a:prstGeom prst="rightArrow">
              <a:avLst/>
            </a:prstGeom>
            <a:solidFill>
              <a:srgbClr val="FF0000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599666" y="2362593"/>
              <a:ext cx="371723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Social networks</a:t>
              </a:r>
              <a:endParaRPr lang="en-US" sz="40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" name="Espace réservé du contenu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0" y="1990669"/>
            <a:ext cx="4477350" cy="3745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9147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s.clipartpanda.com/dollar-sign-clipart-black-and-white-dollar-sign-blac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779" y="3271932"/>
            <a:ext cx="1648743" cy="1643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Why Is It Important for News Media?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Espace réservé du contenu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8653" y="4604754"/>
            <a:ext cx="3063944" cy="2029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e 6"/>
          <p:cNvGrpSpPr/>
          <p:nvPr/>
        </p:nvGrpSpPr>
        <p:grpSpPr>
          <a:xfrm>
            <a:off x="752701" y="2137189"/>
            <a:ext cx="3717235" cy="1401418"/>
            <a:chOff x="1599666" y="2015827"/>
            <a:chExt cx="3717235" cy="1401418"/>
          </a:xfrm>
        </p:grpSpPr>
        <p:sp>
          <p:nvSpPr>
            <p:cNvPr id="8" name="Flèche droite 7"/>
            <p:cNvSpPr/>
            <p:nvPr/>
          </p:nvSpPr>
          <p:spPr bwMode="auto">
            <a:xfrm>
              <a:off x="1599666" y="2015827"/>
              <a:ext cx="3717235" cy="1401418"/>
            </a:xfrm>
            <a:prstGeom prst="rightArrow">
              <a:avLst/>
            </a:prstGeom>
            <a:solidFill>
              <a:srgbClr val="FF0000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1599666" y="2362593"/>
              <a:ext cx="301850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Subscription</a:t>
              </a:r>
              <a:endParaRPr lang="en-US" sz="40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752700" y="4604754"/>
            <a:ext cx="3717235" cy="1401418"/>
            <a:chOff x="1599666" y="2015827"/>
            <a:chExt cx="3717235" cy="1401418"/>
          </a:xfrm>
        </p:grpSpPr>
        <p:sp>
          <p:nvSpPr>
            <p:cNvPr id="11" name="Flèche droite 10"/>
            <p:cNvSpPr/>
            <p:nvPr/>
          </p:nvSpPr>
          <p:spPr bwMode="auto">
            <a:xfrm>
              <a:off x="1599666" y="2015827"/>
              <a:ext cx="3717235" cy="1401418"/>
            </a:xfrm>
            <a:prstGeom prst="rightArrow">
              <a:avLst/>
            </a:prstGeom>
            <a:solidFill>
              <a:srgbClr val="FF0000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1599666" y="2362593"/>
              <a:ext cx="36015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Advertisement</a:t>
              </a:r>
              <a:endParaRPr lang="en-US" sz="40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3" name="Accolade fermante 12"/>
          <p:cNvSpPr/>
          <p:nvPr/>
        </p:nvSpPr>
        <p:spPr bwMode="auto">
          <a:xfrm>
            <a:off x="4739148" y="1536907"/>
            <a:ext cx="695303" cy="5097102"/>
          </a:xfrm>
          <a:prstGeom prst="rightBrac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Espace réservé du contenu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87313" y="1600200"/>
            <a:ext cx="3373824" cy="2821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793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53" y="-25544"/>
            <a:ext cx="8229600" cy="6883544"/>
          </a:xfrm>
        </p:spPr>
      </p:pic>
      <p:grpSp>
        <p:nvGrpSpPr>
          <p:cNvPr id="6" name="Groupe 5"/>
          <p:cNvGrpSpPr/>
          <p:nvPr/>
        </p:nvGrpSpPr>
        <p:grpSpPr>
          <a:xfrm rot="19882923">
            <a:off x="-81688" y="2031180"/>
            <a:ext cx="1538844" cy="903149"/>
            <a:chOff x="-45593" y="2229349"/>
            <a:chExt cx="1538844" cy="903149"/>
          </a:xfrm>
        </p:grpSpPr>
        <p:sp>
          <p:nvSpPr>
            <p:cNvPr id="4" name="Flèche vers le bas 3"/>
            <p:cNvSpPr/>
            <p:nvPr/>
          </p:nvSpPr>
          <p:spPr bwMode="auto">
            <a:xfrm rot="16200000">
              <a:off x="272254" y="1911502"/>
              <a:ext cx="903149" cy="1538844"/>
            </a:xfrm>
            <a:prstGeom prst="downArrow">
              <a:avLst/>
            </a:prstGeom>
            <a:solidFill>
              <a:srgbClr val="FF0000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146312" y="2388536"/>
              <a:ext cx="115503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ads</a:t>
              </a:r>
              <a:endParaRPr lang="en-US" sz="32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9" name="Groupe 8"/>
          <p:cNvGrpSpPr/>
          <p:nvPr/>
        </p:nvGrpSpPr>
        <p:grpSpPr>
          <a:xfrm rot="13149913">
            <a:off x="6929224" y="2013285"/>
            <a:ext cx="3301523" cy="938936"/>
            <a:chOff x="-734599" y="2229349"/>
            <a:chExt cx="2227850" cy="903149"/>
          </a:xfrm>
        </p:grpSpPr>
        <p:sp>
          <p:nvSpPr>
            <p:cNvPr id="10" name="Flèche vers le bas 9"/>
            <p:cNvSpPr/>
            <p:nvPr/>
          </p:nvSpPr>
          <p:spPr bwMode="auto">
            <a:xfrm rot="16200000">
              <a:off x="272254" y="1911502"/>
              <a:ext cx="903149" cy="1538844"/>
            </a:xfrm>
            <a:prstGeom prst="downArrow">
              <a:avLst/>
            </a:prstGeom>
            <a:solidFill>
              <a:srgbClr val="FF0000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 rot="10794702">
              <a:off x="-734599" y="2402732"/>
              <a:ext cx="21592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Subscription</a:t>
              </a:r>
              <a:endParaRPr lang="en-US" sz="32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140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4844" y="1216718"/>
            <a:ext cx="8699156" cy="1143000"/>
          </a:xfrm>
        </p:spPr>
        <p:txBody>
          <a:bodyPr/>
          <a:lstStyle/>
          <a:p>
            <a:pPr algn="l"/>
            <a:r>
              <a:rPr lang="en-US" sz="6600" dirty="0" smtClean="0">
                <a:solidFill>
                  <a:schemeClr val="tx1"/>
                </a:solidFill>
              </a:rPr>
              <a:t>Organic search and social networks create volatility</a:t>
            </a:r>
            <a:endParaRPr lang="en-US" sz="6600" dirty="0">
              <a:solidFill>
                <a:schemeClr val="tx1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1783830" y="4106427"/>
            <a:ext cx="736017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9pPr>
          </a:lstStyle>
          <a:p>
            <a:pPr algn="l"/>
            <a:r>
              <a:rPr lang="en-US" sz="66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Make harder to predict the audience</a:t>
            </a:r>
            <a:endParaRPr lang="en-US" sz="66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60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244257" y="1339350"/>
            <a:ext cx="8229600" cy="1143000"/>
          </a:xfrm>
        </p:spPr>
        <p:txBody>
          <a:bodyPr/>
          <a:lstStyle/>
          <a:p>
            <a:pPr lvl="0" algn="l"/>
            <a:r>
              <a:rPr lang="en-US" sz="6000" dirty="0" smtClean="0">
                <a:solidFill>
                  <a:schemeClr val="tx1"/>
                </a:solidFill>
              </a:rPr>
              <a:t>What is the goal of our </a:t>
            </a:r>
            <a:r>
              <a:rPr lang="en-US" sz="6000" dirty="0">
                <a:solidFill>
                  <a:schemeClr val="tx1"/>
                </a:solidFill>
              </a:rPr>
              <a:t>w</a:t>
            </a:r>
            <a:r>
              <a:rPr lang="en-US" sz="6000" dirty="0" smtClean="0">
                <a:solidFill>
                  <a:schemeClr val="tx1"/>
                </a:solidFill>
              </a:rPr>
              <a:t>ork?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811370" y="3909274"/>
            <a:ext cx="818231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3333CC"/>
                </a:solidFill>
                <a:latin typeface="Comic Sans MS" pitchFamily="66" charset="0"/>
              </a:defRPr>
            </a:lvl9pPr>
          </a:lstStyle>
          <a:p>
            <a:pPr algn="l"/>
            <a:r>
              <a:rPr lang="en-US" sz="6000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Understand the efficiency of Twitter to direct traffic to news media</a:t>
            </a:r>
            <a:endParaRPr lang="en-US" sz="60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870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SzPct val="45000"/>
              <a:buFont typeface="StarSymbol"/>
              <a:buChar char="●"/>
            </a:pPr>
            <a:endParaRPr lang="en-US" sz="4000" dirty="0" smtClean="0"/>
          </a:p>
          <a:p>
            <a:pPr>
              <a:buSzPct val="45000"/>
              <a:buFont typeface="StarSymbol"/>
              <a:buChar char="●"/>
            </a:pPr>
            <a:endParaRPr lang="en-US" sz="4000" dirty="0"/>
          </a:p>
          <a:p>
            <a:pPr>
              <a:buSzPct val="45000"/>
              <a:buFont typeface="StarSymbol"/>
              <a:buChar char="●"/>
            </a:pPr>
            <a:endParaRPr lang="en-US" sz="4000" dirty="0" smtClean="0"/>
          </a:p>
          <a:p>
            <a:pPr>
              <a:buSzPct val="45000"/>
              <a:buFont typeface="StarSymbol"/>
              <a:buChar char="●"/>
            </a:pPr>
            <a:endParaRPr lang="en-US" sz="4000" dirty="0" smtClean="0"/>
          </a:p>
          <a:p>
            <a:pPr>
              <a:buSzPct val="45000"/>
              <a:buFont typeface="StarSymbol"/>
              <a:buChar char="●"/>
            </a:pPr>
            <a:r>
              <a:rPr lang="en-US" sz="4000" dirty="0" smtClean="0"/>
              <a:t>Popular on Twitter</a:t>
            </a:r>
          </a:p>
          <a:p>
            <a:pPr>
              <a:buSzPct val="45000"/>
              <a:buFont typeface="StarSymbol"/>
              <a:buChar char="●"/>
            </a:pPr>
            <a:r>
              <a:rPr lang="en-US" sz="4000" dirty="0" smtClean="0"/>
              <a:t>80% of URLs shorted with </a:t>
            </a:r>
            <a:r>
              <a:rPr lang="en-US" sz="4000" i="1" dirty="0" smtClean="0"/>
              <a:t>bit.ly</a:t>
            </a:r>
            <a:endParaRPr lang="en-US" sz="3600" i="1" dirty="0">
              <a:solidFill>
                <a:srgbClr val="000000"/>
              </a:solidFill>
              <a:latin typeface="Museo Sans 500" pitchFamily="34"/>
            </a:endParaRPr>
          </a:p>
        </p:txBody>
      </p:sp>
      <p:pic>
        <p:nvPicPr>
          <p:cNvPr id="8" name="Picture 2" descr="https://pbs.twimg.com/profile_images/662708106/bb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03" y="1009650"/>
            <a:ext cx="2122615" cy="2122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global.fncstatic.com/static/v/all/img/og/og-fn-foxnew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302" y="1430168"/>
            <a:ext cx="1304257" cy="130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://www.adweek.com/fishbowldc/wp-content/uploads/sites/10/2015/03/CNN-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888" y="1407491"/>
            <a:ext cx="1769246" cy="1326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ttp://blog.bleacherreport.com/wp-content/uploads/2011/10/New-York-Times-Log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33" y="2646978"/>
            <a:ext cx="3221047" cy="101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http://img01.thedrum.com/news/tmp/103031/huffington-post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117" y="2440300"/>
            <a:ext cx="2619709" cy="1429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95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50" y="1631651"/>
            <a:ext cx="8892333" cy="5129408"/>
          </a:xfrm>
          <a:prstGeom prst="rect">
            <a:avLst/>
          </a:prstGeom>
        </p:spPr>
      </p:pic>
      <p:grpSp>
        <p:nvGrpSpPr>
          <p:cNvPr id="3" name="Groupe 2"/>
          <p:cNvGrpSpPr/>
          <p:nvPr/>
        </p:nvGrpSpPr>
        <p:grpSpPr>
          <a:xfrm>
            <a:off x="175521" y="2450583"/>
            <a:ext cx="7445367" cy="4310476"/>
            <a:chOff x="216000" y="2736000"/>
            <a:chExt cx="8208000" cy="4752000"/>
          </a:xfrm>
        </p:grpSpPr>
        <p:sp>
          <p:nvSpPr>
            <p:cNvPr id="4" name="Forme libre 3"/>
            <p:cNvSpPr/>
            <p:nvPr/>
          </p:nvSpPr>
          <p:spPr>
            <a:xfrm>
              <a:off x="1728000" y="2736000"/>
              <a:ext cx="6696000" cy="475200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 w="36000">
              <a:solidFill>
                <a:srgbClr val="FF0000"/>
              </a:solidFill>
              <a:prstDash val="solid"/>
            </a:ln>
          </p:spPr>
          <p:txBody>
            <a:bodyPr vert="horz" wrap="square" lIns="97965" tIns="57146" rIns="97965" bIns="57146" anchor="ctr" anchorCtr="0" compatLnSpc="0">
              <a:no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5" name="Forme libre 4"/>
            <p:cNvSpPr/>
            <p:nvPr/>
          </p:nvSpPr>
          <p:spPr>
            <a:xfrm>
              <a:off x="216000" y="4752000"/>
              <a:ext cx="1512000" cy="1007999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solidFill>
              <a:srgbClr val="FFC8C8"/>
            </a:solidFill>
            <a:ln w="36000">
              <a:solidFill>
                <a:srgbClr val="FF0000"/>
              </a:solidFill>
              <a:prstDash val="solid"/>
            </a:ln>
          </p:spPr>
          <p:txBody>
            <a:bodyPr vert="horz" wrap="square" lIns="97965" tIns="57146" rIns="97965" bIns="57146" anchor="ctr" anchorCtr="0" compatLnSpc="0">
              <a:noAutofit/>
            </a:bodyPr>
            <a:lstStyle/>
            <a:p>
              <a:pPr algn="ctr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2177" dirty="0">
                  <a:latin typeface="Museo Sans 500" pitchFamily="34"/>
                  <a:ea typeface="Source Han Sans CN Normal" pitchFamily="2"/>
                  <a:cs typeface="Lohit Devanagari" pitchFamily="2"/>
                </a:rPr>
                <a:t>A </a:t>
              </a:r>
              <a:r>
                <a:rPr lang="en-US" sz="2177" dirty="0" smtClean="0">
                  <a:latin typeface="Museo Sans 500" pitchFamily="34"/>
                  <a:ea typeface="Source Han Sans CN Normal" pitchFamily="2"/>
                  <a:cs typeface="Lohit Devanagari" pitchFamily="2"/>
                </a:rPr>
                <a:t>share</a:t>
              </a:r>
              <a:endParaRPr lang="en-US" sz="2177" dirty="0">
                <a:latin typeface="Museo Sans 500" pitchFamily="34"/>
                <a:ea typeface="Source Han Sans CN Normal" pitchFamily="2"/>
                <a:cs typeface="Lohit Devanagari" pitchFamily="2"/>
              </a:endParaRPr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3885960" y="3004631"/>
            <a:ext cx="3592063" cy="2808341"/>
            <a:chOff x="4284000" y="3311999"/>
            <a:chExt cx="3960000" cy="3096001"/>
          </a:xfrm>
        </p:grpSpPr>
        <p:sp>
          <p:nvSpPr>
            <p:cNvPr id="7" name="Forme libre 6"/>
            <p:cNvSpPr/>
            <p:nvPr/>
          </p:nvSpPr>
          <p:spPr>
            <a:xfrm>
              <a:off x="5040000" y="3311999"/>
              <a:ext cx="2448000" cy="86400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 w="36000">
              <a:solidFill>
                <a:srgbClr val="0000FF"/>
              </a:solidFill>
              <a:prstDash val="solid"/>
            </a:ln>
          </p:spPr>
          <p:txBody>
            <a:bodyPr vert="horz" wrap="square" lIns="97965" tIns="57146" rIns="97965" bIns="57146" anchor="ctr" anchorCtr="0" compatLnSpc="0">
              <a:noAutofit/>
            </a:bodyPr>
            <a:lstStyle/>
            <a:p>
              <a:pPr algn="ctr" hangingPunct="0">
                <a:spcBef>
                  <a:spcPts val="0"/>
                </a:spcBef>
                <a:spcAft>
                  <a:spcPts val="0"/>
                </a:spcAft>
              </a:pPr>
              <a:endParaRPr lang="en-US" sz="2177">
                <a:latin typeface="Museo Sans 500" pitchFamily="34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8" name="Forme libre 7"/>
            <p:cNvSpPr/>
            <p:nvPr/>
          </p:nvSpPr>
          <p:spPr>
            <a:xfrm>
              <a:off x="4284000" y="3816000"/>
              <a:ext cx="3960000" cy="259200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solidFill>
              <a:srgbClr val="C8C8FF"/>
            </a:solidFill>
            <a:ln w="36000">
              <a:solidFill>
                <a:srgbClr val="0000FF"/>
              </a:solidFill>
              <a:prstDash val="solid"/>
            </a:ln>
          </p:spPr>
          <p:txBody>
            <a:bodyPr vert="horz" wrap="square" lIns="97965" tIns="57146" rIns="97965" bIns="57146" anchor="ctr" anchorCtr="0" compatLnSpc="0">
              <a:noAutofit/>
            </a:bodyPr>
            <a:lstStyle/>
            <a:p>
              <a:pPr algn="ctr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2177">
                  <a:latin typeface="Museo Sans 500" pitchFamily="34"/>
                  <a:ea typeface="Source Han Sans CN Normal" pitchFamily="2"/>
                  <a:cs typeface="Lohit Devanagari" pitchFamily="2"/>
                </a:rPr>
                <a:t>http://www.nytimes.com/</a:t>
              </a:r>
              <a:br>
                <a:rPr lang="en-US" sz="2177">
                  <a:latin typeface="Museo Sans 500" pitchFamily="34"/>
                  <a:ea typeface="Source Han Sans CN Normal" pitchFamily="2"/>
                  <a:cs typeface="Lohit Devanagari" pitchFamily="2"/>
                </a:rPr>
              </a:br>
              <a:r>
                <a:rPr lang="en-US" sz="2177">
                  <a:latin typeface="Museo Sans 500" pitchFamily="34"/>
                  <a:ea typeface="Source Han Sans CN Normal" pitchFamily="2"/>
                  <a:cs typeface="Lohit Devanagari" pitchFamily="2"/>
                </a:rPr>
                <a:t>2016/02/21/travel/cheap-flights-american-airlines-united-delta.html?smid=tw-nytimes&amp;</a:t>
              </a:r>
              <a:br>
                <a:rPr lang="en-US" sz="2177">
                  <a:latin typeface="Museo Sans 500" pitchFamily="34"/>
                  <a:ea typeface="Source Han Sans CN Normal" pitchFamily="2"/>
                  <a:cs typeface="Lohit Devanagari" pitchFamily="2"/>
                </a:rPr>
              </a:br>
              <a:r>
                <a:rPr lang="en-US" sz="2177">
                  <a:latin typeface="Museo Sans 500" pitchFamily="34"/>
                  <a:ea typeface="Source Han Sans CN Normal" pitchFamily="2"/>
                  <a:cs typeface="Lohit Devanagari" pitchFamily="2"/>
                </a:rPr>
                <a:t>smtyp=cur</a:t>
              </a:r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4702338" y="1829046"/>
            <a:ext cx="1828686" cy="979654"/>
            <a:chOff x="5184000" y="2015999"/>
            <a:chExt cx="2015999" cy="1080000"/>
          </a:xfrm>
        </p:grpSpPr>
        <p:sp>
          <p:nvSpPr>
            <p:cNvPr id="10" name="Forme libre 9"/>
            <p:cNvSpPr/>
            <p:nvPr/>
          </p:nvSpPr>
          <p:spPr>
            <a:xfrm>
              <a:off x="5688000" y="2015999"/>
              <a:ext cx="1007999" cy="57600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 w="36000">
              <a:solidFill>
                <a:srgbClr val="00FF00"/>
              </a:solidFill>
              <a:prstDash val="solid"/>
            </a:ln>
          </p:spPr>
          <p:txBody>
            <a:bodyPr vert="horz" wrap="square" lIns="97965" tIns="57146" rIns="97965" bIns="57146" anchor="ctr" anchorCtr="0" compatLnSpc="0">
              <a:no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1" name="Forme libre 10"/>
            <p:cNvSpPr/>
            <p:nvPr/>
          </p:nvSpPr>
          <p:spPr>
            <a:xfrm>
              <a:off x="5184000" y="2592000"/>
              <a:ext cx="2015999" cy="503999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solidFill>
              <a:srgbClr val="C8FFC8"/>
            </a:solidFill>
            <a:ln w="36000">
              <a:solidFill>
                <a:srgbClr val="00FF00"/>
              </a:solidFill>
              <a:prstDash val="solid"/>
            </a:ln>
          </p:spPr>
          <p:txBody>
            <a:bodyPr vert="horz" wrap="square" lIns="97965" tIns="57146" rIns="97965" bIns="57146" anchor="ctr" anchorCtr="0" compatLnSpc="0">
              <a:noAutofit/>
            </a:bodyPr>
            <a:lstStyle/>
            <a:p>
              <a:pPr algn="ctr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2177" dirty="0" smtClean="0">
                  <a:latin typeface="Museo Sans 500" pitchFamily="34"/>
                  <a:ea typeface="Source Han Sans CN Normal" pitchFamily="2"/>
                  <a:cs typeface="Lohit Devanagari" pitchFamily="2"/>
                </a:rPr>
                <a:t>Receptions</a:t>
              </a:r>
              <a:endParaRPr lang="en-US" sz="2177" dirty="0">
                <a:latin typeface="Museo Sans 500" pitchFamily="34"/>
                <a:ea typeface="Source Han Sans CN Normal" pitchFamily="2"/>
                <a:cs typeface="Lohit Devanagari" pitchFamily="2"/>
              </a:endParaRPr>
            </a:p>
          </p:txBody>
        </p:sp>
      </p:grpSp>
      <p:sp>
        <p:nvSpPr>
          <p:cNvPr id="12" name="Titre 11"/>
          <p:cNvSpPr txBox="1">
            <a:spLocks noGrp="1"/>
          </p:cNvSpPr>
          <p:nvPr>
            <p:ph type="title" idx="4294967295"/>
          </p:nvPr>
        </p:nvSpPr>
        <p:spPr>
          <a:xfrm>
            <a:off x="457200" y="461417"/>
            <a:ext cx="8229600" cy="769441"/>
          </a:xfrm>
        </p:spPr>
        <p:txBody>
          <a:bodyPr>
            <a:spAutoFit/>
          </a:bodyPr>
          <a:lstStyle/>
          <a:p>
            <a:pPr lvl="0" algn="l"/>
            <a:r>
              <a:rPr lang="en-GB" dirty="0" smtClean="0">
                <a:solidFill>
                  <a:schemeClr val="tx1"/>
                </a:solidFill>
              </a:rPr>
              <a:t>Share, Reception, and Clicks</a:t>
            </a:r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6217804" y="3069942"/>
            <a:ext cx="2101025" cy="565117"/>
            <a:chOff x="6217804" y="3069942"/>
            <a:chExt cx="2101025" cy="565117"/>
          </a:xfrm>
        </p:grpSpPr>
        <p:sp>
          <p:nvSpPr>
            <p:cNvPr id="14" name="ZoneTexte 13"/>
            <p:cNvSpPr txBox="1"/>
            <p:nvPr/>
          </p:nvSpPr>
          <p:spPr>
            <a:xfrm>
              <a:off x="6773324" y="3069942"/>
              <a:ext cx="1545505" cy="40348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81638" tIns="40819" rIns="81638" bIns="40819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GB" sz="2177">
                  <a:solidFill>
                    <a:srgbClr val="0000FF"/>
                  </a:solidFill>
                  <a:latin typeface="Museo Sans 500" pitchFamily="34"/>
                  <a:ea typeface="Source Han Sans CN Normal" pitchFamily="2"/>
                  <a:cs typeface="Lohit Devanagari" pitchFamily="2"/>
                </a:rPr>
                <a:t>Social click</a:t>
              </a:r>
            </a:p>
          </p:txBody>
        </p:sp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17804" y="3197660"/>
              <a:ext cx="437399" cy="4373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694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bs.twimg.com/profile_images/666407537084796928/YBGgi9B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26" y="1149826"/>
            <a:ext cx="1901825" cy="190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457200" y="461417"/>
            <a:ext cx="8229600" cy="769441"/>
          </a:xfrm>
        </p:spPr>
        <p:txBody>
          <a:bodyPr>
            <a:spAutoFit/>
          </a:bodyPr>
          <a:lstStyle/>
          <a:p>
            <a:pPr lvl="0" algn="l"/>
            <a:r>
              <a:rPr lang="en-US" dirty="0" smtClean="0">
                <a:solidFill>
                  <a:schemeClr val="tx1"/>
                </a:solidFill>
              </a:rPr>
              <a:t>Data Collection Methodology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4294967295"/>
          </p:nvPr>
        </p:nvSpPr>
        <p:spPr>
          <a:xfrm>
            <a:off x="457200" y="2827250"/>
            <a:ext cx="4666764" cy="2577468"/>
          </a:xfrm>
        </p:spPr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en-US" sz="2800" dirty="0"/>
              <a:t>1% tweet </a:t>
            </a:r>
            <a:r>
              <a:rPr lang="en-US" sz="2800" dirty="0" smtClean="0"/>
              <a:t>sample to </a:t>
            </a:r>
            <a:r>
              <a:rPr lang="en-US" sz="2800" dirty="0"/>
              <a:t>discover </a:t>
            </a:r>
            <a:r>
              <a:rPr lang="en-US" sz="2800" dirty="0" smtClean="0"/>
              <a:t>URLs</a:t>
            </a:r>
          </a:p>
          <a:p>
            <a:pPr>
              <a:buSzPct val="45000"/>
              <a:buFont typeface="StarSymbol"/>
              <a:buChar char="●"/>
            </a:pPr>
            <a:r>
              <a:rPr lang="en-US" sz="2800" dirty="0" smtClean="0"/>
              <a:t>Search the past (up to 1 week) for each found URL</a:t>
            </a:r>
          </a:p>
          <a:p>
            <a:pPr lvl="1">
              <a:buSzPct val="45000"/>
              <a:buFont typeface="StarSymbol"/>
              <a:buChar char="●"/>
            </a:pPr>
            <a:r>
              <a:rPr lang="en-US" sz="2000" dirty="0" smtClean="0"/>
              <a:t>URL birth date</a:t>
            </a:r>
          </a:p>
          <a:p>
            <a:pPr lvl="1">
              <a:buSzPct val="45000"/>
              <a:buFont typeface="StarSymbol"/>
              <a:buChar char="●"/>
            </a:pPr>
            <a:r>
              <a:rPr lang="en-US" sz="2000" dirty="0" smtClean="0">
                <a:solidFill>
                  <a:srgbClr val="FF0000"/>
                </a:solidFill>
              </a:rPr>
              <a:t>Shares </a:t>
            </a:r>
            <a:r>
              <a:rPr lang="en-US" sz="2000" dirty="0" smtClean="0"/>
              <a:t>and </a:t>
            </a:r>
            <a:r>
              <a:rPr lang="en-US" sz="2000" dirty="0" smtClean="0">
                <a:solidFill>
                  <a:srgbClr val="FF0000"/>
                </a:solidFill>
              </a:rPr>
              <a:t>receptions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Espace réservé du texte 3"/>
          <p:cNvSpPr txBox="1">
            <a:spLocks noGrp="1"/>
          </p:cNvSpPr>
          <p:nvPr>
            <p:ph type="body" idx="4294967295"/>
          </p:nvPr>
        </p:nvSpPr>
        <p:spPr>
          <a:xfrm>
            <a:off x="4767647" y="2744872"/>
            <a:ext cx="4228835" cy="2577468"/>
          </a:xfrm>
        </p:spPr>
        <p:txBody>
          <a:bodyPr/>
          <a:lstStyle/>
          <a:p>
            <a:pPr lvl="0">
              <a:buSzPct val="45000"/>
              <a:buFont typeface="StarSymbol"/>
              <a:buChar char="●"/>
            </a:pPr>
            <a:r>
              <a:rPr lang="en-US" sz="2800" dirty="0"/>
              <a:t>Clicks from Twitter &amp; </a:t>
            </a:r>
            <a:r>
              <a:rPr lang="en-US" sz="2800" dirty="0" smtClean="0"/>
              <a:t>t.co</a:t>
            </a:r>
          </a:p>
          <a:p>
            <a:pPr lvl="1">
              <a:buSzPct val="45000"/>
              <a:buFont typeface="StarSymbol"/>
              <a:buChar char="●"/>
            </a:pPr>
            <a:r>
              <a:rPr lang="en-US" sz="2400" dirty="0" smtClean="0"/>
              <a:t>I</a:t>
            </a:r>
            <a:r>
              <a:rPr lang="en-US" sz="2400" dirty="0" smtClean="0">
                <a:solidFill>
                  <a:srgbClr val="000000"/>
                </a:solidFill>
              </a:rPr>
              <a:t>n </a:t>
            </a:r>
            <a:r>
              <a:rPr lang="en-US" sz="2400" dirty="0">
                <a:solidFill>
                  <a:srgbClr val="000000"/>
                </a:solidFill>
              </a:rPr>
              <a:t>24 </a:t>
            </a:r>
            <a:r>
              <a:rPr lang="en-US" sz="2400" dirty="0" smtClean="0">
                <a:solidFill>
                  <a:srgbClr val="000000"/>
                </a:solidFill>
              </a:rPr>
              <a:t>hours after birth date and  next 2 weeks</a:t>
            </a:r>
          </a:p>
          <a:p>
            <a:pPr lvl="2">
              <a:buSzPct val="45000"/>
              <a:buFont typeface="StarSymbol"/>
              <a:buChar char="●"/>
            </a:pPr>
            <a:r>
              <a:rPr lang="en-US" sz="2000" dirty="0" smtClean="0">
                <a:solidFill>
                  <a:srgbClr val="FF0000"/>
                </a:solidFill>
              </a:rPr>
              <a:t>Clicks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8" name="Forme libre 7"/>
          <p:cNvSpPr/>
          <p:nvPr/>
        </p:nvSpPr>
        <p:spPr>
          <a:xfrm>
            <a:off x="719278" y="5394973"/>
            <a:ext cx="7967522" cy="12082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C8C8"/>
          </a:solidFill>
          <a:ln w="36000">
            <a:solidFill>
              <a:srgbClr val="FF0000"/>
            </a:solidFill>
            <a:prstDash val="solid"/>
          </a:ln>
        </p:spPr>
        <p:txBody>
          <a:bodyPr vert="horz" wrap="none" lIns="97965" tIns="57146" rIns="97965" bIns="57146" anchor="ctr" anchorCtr="0" compatLnSpc="0">
            <a:noAutofit/>
          </a:bodyPr>
          <a:lstStyle/>
          <a:p>
            <a:pPr algn="ctr" hangingPunct="0">
              <a:spcBef>
                <a:spcPts val="0"/>
              </a:spcBef>
              <a:spcAft>
                <a:spcPts val="0"/>
              </a:spcAft>
            </a:pPr>
            <a:r>
              <a:rPr lang="en-US" sz="3266" dirty="0">
                <a:latin typeface="Museo Sans 500" pitchFamily="34"/>
                <a:ea typeface="Source Han Sans CN Normal" pitchFamily="2"/>
                <a:cs typeface="Lohit Devanagari" pitchFamily="2"/>
              </a:rPr>
              <a:t>We are first to combine</a:t>
            </a:r>
            <a:br>
              <a:rPr lang="en-US" sz="3266" dirty="0">
                <a:latin typeface="Museo Sans 500" pitchFamily="34"/>
                <a:ea typeface="Source Han Sans CN Normal" pitchFamily="2"/>
                <a:cs typeface="Lohit Devanagari" pitchFamily="2"/>
              </a:rPr>
            </a:br>
            <a:r>
              <a:rPr lang="en-US" sz="3266" dirty="0" smtClean="0">
                <a:latin typeface="Museo Sans 500" pitchFamily="34"/>
                <a:ea typeface="Source Han Sans CN Normal" pitchFamily="2"/>
                <a:cs typeface="Lohit Devanagari" pitchFamily="2"/>
              </a:rPr>
              <a:t>shares and receptions with </a:t>
            </a:r>
            <a:r>
              <a:rPr lang="en-US" sz="3266" dirty="0">
                <a:latin typeface="Museo Sans 500" pitchFamily="34"/>
                <a:ea typeface="Source Han Sans CN Normal" pitchFamily="2"/>
                <a:cs typeface="Lohit Devanagari" pitchFamily="2"/>
              </a:rPr>
              <a:t>clicks!</a:t>
            </a:r>
          </a:p>
        </p:txBody>
      </p:sp>
      <p:pic>
        <p:nvPicPr>
          <p:cNvPr id="1028" name="Picture 4" descr="https://upload.wikimedia.org/wikipedia/commons/4/46/Bit.ly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182" y="1529238"/>
            <a:ext cx="25146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867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 algn="l"/>
            <a:r>
              <a:rPr lang="en-GB" dirty="0">
                <a:solidFill>
                  <a:schemeClr val="tx1"/>
                </a:solidFill>
              </a:rPr>
              <a:t>Dataset</a:t>
            </a:r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SzPct val="45000"/>
              <a:buFont typeface="Calibri" panose="020F0502020204030204" pitchFamily="34" charset="0"/>
              <a:buChar char="•"/>
            </a:pPr>
            <a:r>
              <a:rPr lang="en-GB" sz="4000" dirty="0" smtClean="0"/>
              <a:t>Collected </a:t>
            </a:r>
            <a:r>
              <a:rPr lang="en-GB" sz="4000" dirty="0"/>
              <a:t>during 1 month</a:t>
            </a:r>
          </a:p>
          <a:p>
            <a:pPr>
              <a:buSzPct val="45000"/>
              <a:buFont typeface="Calibri" panose="020F0502020204030204" pitchFamily="34" charset="0"/>
              <a:buChar char="•"/>
            </a:pPr>
            <a:r>
              <a:rPr lang="en-GB" sz="4000" dirty="0" smtClean="0"/>
              <a:t>Contains</a:t>
            </a:r>
          </a:p>
          <a:p>
            <a:pPr lvl="1">
              <a:buSzPct val="45000"/>
              <a:buFont typeface="Calibri" panose="020F0502020204030204" pitchFamily="34" charset="0"/>
              <a:buChar char="•"/>
            </a:pPr>
            <a:r>
              <a:rPr lang="en-GB" sz="3600" dirty="0" smtClean="0">
                <a:solidFill>
                  <a:srgbClr val="000000"/>
                </a:solidFill>
              </a:rPr>
              <a:t>5 </a:t>
            </a:r>
            <a:r>
              <a:rPr lang="en-GB" sz="3600" dirty="0">
                <a:solidFill>
                  <a:srgbClr val="000000"/>
                </a:solidFill>
              </a:rPr>
              <a:t>news </a:t>
            </a:r>
            <a:r>
              <a:rPr lang="en-GB" sz="3600" dirty="0" smtClean="0">
                <a:solidFill>
                  <a:srgbClr val="000000"/>
                </a:solidFill>
              </a:rPr>
              <a:t>domains</a:t>
            </a:r>
          </a:p>
          <a:p>
            <a:pPr lvl="1">
              <a:buSzPct val="45000"/>
              <a:buFont typeface="Calibri" panose="020F0502020204030204" pitchFamily="34" charset="0"/>
              <a:buChar char="•"/>
            </a:pPr>
            <a:r>
              <a:rPr lang="en-GB" sz="3600" dirty="0" smtClean="0">
                <a:solidFill>
                  <a:srgbClr val="000000"/>
                </a:solidFill>
              </a:rPr>
              <a:t>60k URLs</a:t>
            </a:r>
          </a:p>
          <a:p>
            <a:pPr lvl="1">
              <a:buSzPct val="45000"/>
              <a:buFont typeface="Calibri" panose="020F0502020204030204" pitchFamily="34" charset="0"/>
              <a:buChar char="•"/>
            </a:pPr>
            <a:r>
              <a:rPr lang="en-GB" sz="3600" dirty="0" smtClean="0">
                <a:solidFill>
                  <a:srgbClr val="000000"/>
                </a:solidFill>
              </a:rPr>
              <a:t>3m shares</a:t>
            </a:r>
          </a:p>
          <a:p>
            <a:pPr lvl="1">
              <a:buSzPct val="45000"/>
              <a:buFont typeface="Calibri" panose="020F0502020204030204" pitchFamily="34" charset="0"/>
              <a:buChar char="•"/>
            </a:pPr>
            <a:r>
              <a:rPr lang="en-GB" sz="3600" dirty="0" smtClean="0">
                <a:solidFill>
                  <a:srgbClr val="000000"/>
                </a:solidFill>
              </a:rPr>
              <a:t>75b impressions</a:t>
            </a:r>
          </a:p>
          <a:p>
            <a:pPr lvl="1">
              <a:buSzPct val="45000"/>
              <a:buFont typeface="Calibri" panose="020F0502020204030204" pitchFamily="34" charset="0"/>
              <a:buChar char="•"/>
            </a:pPr>
            <a:r>
              <a:rPr lang="en-GB" sz="3600" dirty="0" smtClean="0">
                <a:solidFill>
                  <a:srgbClr val="000000"/>
                </a:solidFill>
              </a:rPr>
              <a:t>10m </a:t>
            </a:r>
            <a:r>
              <a:rPr lang="en-GB" sz="3600" dirty="0">
                <a:solidFill>
                  <a:srgbClr val="000000"/>
                </a:solidFill>
              </a:rPr>
              <a:t>clicks</a:t>
            </a:r>
          </a:p>
        </p:txBody>
      </p:sp>
      <p:sp>
        <p:nvSpPr>
          <p:cNvPr id="4" name="Accolade fermante 3"/>
          <p:cNvSpPr/>
          <p:nvPr/>
        </p:nvSpPr>
        <p:spPr bwMode="auto">
          <a:xfrm>
            <a:off x="5173884" y="3705215"/>
            <a:ext cx="335665" cy="1770927"/>
          </a:xfrm>
          <a:prstGeom prst="rightBrac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5" name="Accolade fermante 4"/>
          <p:cNvSpPr/>
          <p:nvPr/>
        </p:nvSpPr>
        <p:spPr bwMode="auto">
          <a:xfrm>
            <a:off x="5173884" y="5709872"/>
            <a:ext cx="335665" cy="741302"/>
          </a:xfrm>
          <a:prstGeom prst="rightBrac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pic>
        <p:nvPicPr>
          <p:cNvPr id="6" name="Picture 2" descr="https://pbs.twimg.com/profile_images/666407537084796928/YBGgi9B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451" y="3877519"/>
            <a:ext cx="1435261" cy="1435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upload.wikimedia.org/wikipedia/commons/4/46/Bit.ly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451" y="5706053"/>
            <a:ext cx="1563446" cy="710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186744" y="739527"/>
            <a:ext cx="8795404" cy="1938992"/>
          </a:xfrm>
        </p:spPr>
        <p:txBody>
          <a:bodyPr wrap="square">
            <a:spAutoFit/>
          </a:bodyPr>
          <a:lstStyle/>
          <a:p>
            <a:pPr lvl="0" algn="l"/>
            <a:r>
              <a:rPr lang="en-GB" sz="6000" dirty="0" smtClean="0">
                <a:solidFill>
                  <a:schemeClr val="tx1"/>
                </a:solidFill>
              </a:rPr>
              <a:t>How to efficiently attract </a:t>
            </a:r>
            <a:r>
              <a:rPr lang="en-GB" sz="6000" dirty="0">
                <a:solidFill>
                  <a:schemeClr val="tx1"/>
                </a:solidFill>
              </a:rPr>
              <a:t>t</a:t>
            </a:r>
            <a:r>
              <a:rPr lang="en-GB" sz="6000" dirty="0" smtClean="0">
                <a:solidFill>
                  <a:schemeClr val="tx1"/>
                </a:solidFill>
              </a:rPr>
              <a:t>raffic?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4294967295"/>
          </p:nvPr>
        </p:nvSpPr>
        <p:spPr>
          <a:xfrm>
            <a:off x="753385" y="3207075"/>
            <a:ext cx="8228763" cy="1597815"/>
          </a:xfrm>
        </p:spPr>
        <p:txBody>
          <a:bodyPr/>
          <a:lstStyle/>
          <a:p>
            <a:pPr marL="0" lvl="0" indent="0">
              <a:buSzPct val="45000"/>
              <a:buNone/>
            </a:pPr>
            <a:r>
              <a:rPr lang="en-GB" sz="6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Should </a:t>
            </a:r>
            <a:r>
              <a:rPr lang="en-GB" sz="6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news media focus on headlines or diversify their content?</a:t>
            </a:r>
          </a:p>
        </p:txBody>
      </p:sp>
    </p:spTree>
    <p:extLst>
      <p:ext uri="{BB962C8B-B14F-4D97-AF65-F5344CB8AC3E}">
        <p14:creationId xmlns:p14="http://schemas.microsoft.com/office/powerpoint/2010/main" val="165778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texte 14"/>
          <p:cNvSpPr txBox="1">
            <a:spLocks noGrp="1"/>
          </p:cNvSpPr>
          <p:nvPr>
            <p:ph type="body" idx="4294967295"/>
          </p:nvPr>
        </p:nvSpPr>
        <p:spPr>
          <a:xfrm>
            <a:off x="407529" y="384741"/>
            <a:ext cx="4015600" cy="3977067"/>
          </a:xfrm>
        </p:spPr>
        <p:txBody>
          <a:bodyPr/>
          <a:lstStyle/>
          <a:p>
            <a:pPr marL="0" lvl="0" indent="0">
              <a:buSzPct val="45000"/>
              <a:buNone/>
            </a:pPr>
            <a:r>
              <a:rPr lang="en-US" sz="4400" dirty="0">
                <a:solidFill>
                  <a:srgbClr val="FF0000"/>
                </a:solidFill>
              </a:rPr>
              <a:t>Primary URLs</a:t>
            </a:r>
          </a:p>
          <a:p>
            <a:pPr marL="457200" lvl="1" indent="-457200">
              <a:spcBef>
                <a:spcPts val="0"/>
              </a:spcBef>
              <a:spcAft>
                <a:spcPts val="1440"/>
              </a:spcAft>
              <a:buSzPct val="75000"/>
              <a:buFont typeface="Arial" panose="020B0604020202020204" pitchFamily="34" charset="0"/>
              <a:buChar char="•"/>
            </a:pPr>
            <a:endParaRPr lang="en-US" sz="1000" dirty="0" smtClean="0">
              <a:solidFill>
                <a:srgbClr val="000000"/>
              </a:solidFill>
            </a:endParaRPr>
          </a:p>
          <a:p>
            <a:pPr marL="457200" lvl="1" indent="-457200">
              <a:spcBef>
                <a:spcPts val="0"/>
              </a:spcBef>
              <a:spcAft>
                <a:spcPts val="1440"/>
              </a:spcAft>
              <a:buSzPct val="75000"/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rgbClr val="000000"/>
                </a:solidFill>
              </a:rPr>
              <a:t>Sent </a:t>
            </a:r>
            <a:r>
              <a:rPr lang="en-US" sz="3600" dirty="0">
                <a:solidFill>
                  <a:srgbClr val="000000"/>
                </a:solidFill>
              </a:rPr>
              <a:t>by official accounts with 10M+ followers</a:t>
            </a:r>
          </a:p>
          <a:p>
            <a:pPr marL="457200" lvl="1" indent="-457200">
              <a:spcBef>
                <a:spcPts val="0"/>
              </a:spcBef>
              <a:spcAft>
                <a:spcPts val="1440"/>
              </a:spcAft>
              <a:buSzPct val="75000"/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000000"/>
                </a:solidFill>
              </a:rPr>
              <a:t>Always clicked</a:t>
            </a:r>
            <a:r>
              <a:rPr lang="en-US" sz="3266" b="1" dirty="0">
                <a:solidFill>
                  <a:srgbClr val="000000"/>
                </a:solidFill>
                <a:latin typeface="Museo Sans 500" pitchFamily="34"/>
              </a:rPr>
              <a:t/>
            </a:r>
            <a:br>
              <a:rPr lang="en-US" sz="3266" b="1" dirty="0">
                <a:solidFill>
                  <a:srgbClr val="000000"/>
                </a:solidFill>
                <a:latin typeface="Museo Sans 500" pitchFamily="34"/>
              </a:rPr>
            </a:br>
            <a:endParaRPr lang="en-US" sz="3266" b="1" dirty="0">
              <a:solidFill>
                <a:srgbClr val="000000"/>
              </a:solidFill>
              <a:latin typeface="Museo Sans 500" pitchFamily="34"/>
            </a:endParaRPr>
          </a:p>
        </p:txBody>
      </p:sp>
      <p:sp>
        <p:nvSpPr>
          <p:cNvPr id="16" name="Espace réservé du texte 15"/>
          <p:cNvSpPr txBox="1">
            <a:spLocks noGrp="1"/>
          </p:cNvSpPr>
          <p:nvPr>
            <p:ph type="body" idx="4294967295"/>
          </p:nvPr>
        </p:nvSpPr>
        <p:spPr>
          <a:xfrm>
            <a:off x="4998736" y="383116"/>
            <a:ext cx="4015600" cy="3977067"/>
          </a:xfrm>
        </p:spPr>
        <p:txBody>
          <a:bodyPr/>
          <a:lstStyle/>
          <a:p>
            <a:pPr marL="0" lvl="0" indent="0">
              <a:buSzPct val="45000"/>
              <a:buNone/>
            </a:pPr>
            <a:r>
              <a:rPr lang="en-US" sz="4400" dirty="0">
                <a:solidFill>
                  <a:srgbClr val="0066CC"/>
                </a:solidFill>
              </a:rPr>
              <a:t>Secondary URLs</a:t>
            </a:r>
          </a:p>
          <a:p>
            <a:pPr marL="571500" lvl="1" indent="-571500">
              <a:spcBef>
                <a:spcPts val="0"/>
              </a:spcBef>
              <a:spcAft>
                <a:spcPts val="1440"/>
              </a:spcAft>
              <a:buSzPct val="75000"/>
              <a:buFont typeface="Arial" panose="020B0604020202020204" pitchFamily="34" charset="0"/>
              <a:buChar char="•"/>
            </a:pPr>
            <a:endParaRPr lang="en-US" sz="1000" dirty="0" smtClean="0">
              <a:solidFill>
                <a:srgbClr val="000000"/>
              </a:solidFill>
            </a:endParaRPr>
          </a:p>
          <a:p>
            <a:pPr marL="571500" lvl="1" indent="-571500">
              <a:spcBef>
                <a:spcPts val="0"/>
              </a:spcBef>
              <a:spcAft>
                <a:spcPts val="1440"/>
              </a:spcAft>
              <a:buSzPct val="75000"/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srgbClr val="000000"/>
                </a:solidFill>
              </a:rPr>
              <a:t>All </a:t>
            </a:r>
            <a:r>
              <a:rPr lang="en-US" sz="3600" dirty="0">
                <a:solidFill>
                  <a:srgbClr val="000000"/>
                </a:solidFill>
              </a:rPr>
              <a:t>the URLs that are not </a:t>
            </a:r>
            <a:r>
              <a:rPr lang="en-US" sz="3600" dirty="0" smtClean="0">
                <a:solidFill>
                  <a:srgbClr val="000000"/>
                </a:solidFill>
              </a:rPr>
              <a:t>primary</a:t>
            </a:r>
            <a:br>
              <a:rPr lang="en-US" sz="3600" dirty="0" smtClean="0">
                <a:solidFill>
                  <a:srgbClr val="000000"/>
                </a:solidFill>
              </a:rPr>
            </a:br>
            <a:endParaRPr lang="en-US" sz="3600" dirty="0">
              <a:solidFill>
                <a:srgbClr val="000000"/>
              </a:solidFill>
            </a:endParaRPr>
          </a:p>
          <a:p>
            <a:pPr marL="571500" lvl="1" indent="-571500">
              <a:spcBef>
                <a:spcPts val="0"/>
              </a:spcBef>
              <a:spcAft>
                <a:spcPts val="1440"/>
              </a:spcAft>
              <a:buSzPct val="75000"/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00000"/>
                </a:solidFill>
              </a:rPr>
              <a:t>60</a:t>
            </a:r>
            <a:r>
              <a:rPr lang="en-US" sz="3600" b="1" dirty="0">
                <a:solidFill>
                  <a:srgbClr val="000000"/>
                </a:solidFill>
              </a:rPr>
              <a:t>% not clicked</a:t>
            </a:r>
            <a:r>
              <a:rPr lang="en-US" sz="3266" b="1" dirty="0">
                <a:solidFill>
                  <a:srgbClr val="000000"/>
                </a:solidFill>
                <a:latin typeface="Museo Sans 500" pitchFamily="34"/>
              </a:rPr>
              <a:t/>
            </a:r>
            <a:br>
              <a:rPr lang="en-US" sz="3266" b="1" dirty="0">
                <a:solidFill>
                  <a:srgbClr val="000000"/>
                </a:solidFill>
                <a:latin typeface="Museo Sans 500" pitchFamily="34"/>
              </a:rPr>
            </a:br>
            <a:endParaRPr lang="en-US" sz="3266" b="1" dirty="0">
              <a:solidFill>
                <a:srgbClr val="000000"/>
              </a:solidFill>
              <a:latin typeface="Museo Sans 500" pitchFamily="34"/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407531" y="4396719"/>
            <a:ext cx="8231760" cy="597274"/>
            <a:chOff x="381027" y="3710886"/>
            <a:chExt cx="8231760" cy="597274"/>
          </a:xfrm>
        </p:grpSpPr>
        <p:grpSp>
          <p:nvGrpSpPr>
            <p:cNvPr id="2" name="Groupe 1"/>
            <p:cNvGrpSpPr/>
            <p:nvPr/>
          </p:nvGrpSpPr>
          <p:grpSpPr>
            <a:xfrm>
              <a:off x="457170" y="3812146"/>
              <a:ext cx="8155617" cy="407255"/>
              <a:chOff x="495000" y="4212000"/>
              <a:chExt cx="9000000" cy="439200"/>
            </a:xfrm>
          </p:grpSpPr>
          <p:sp>
            <p:nvSpPr>
              <p:cNvPr id="3" name="Forme libre 2"/>
              <p:cNvSpPr/>
              <p:nvPr/>
            </p:nvSpPr>
            <p:spPr>
              <a:xfrm>
                <a:off x="675000" y="4212000"/>
                <a:ext cx="8820000" cy="43920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solidFill>
                <a:srgbClr val="99CCFF"/>
              </a:solidFill>
              <a:ln>
                <a:noFill/>
                <a:prstDash val="solid"/>
              </a:ln>
            </p:spPr>
            <p:txBody>
              <a:bodyPr vert="horz" wrap="none" lIns="81638" tIns="40819" rIns="81638" bIns="40819" anchor="ctr" anchorCtr="0" compatLnSpc="0">
                <a:no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4" name="Forme libre 3"/>
              <p:cNvSpPr/>
              <p:nvPr/>
            </p:nvSpPr>
            <p:spPr>
              <a:xfrm>
                <a:off x="495000" y="4212000"/>
                <a:ext cx="180000" cy="43920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solidFill>
                <a:srgbClr val="FF3333">
                  <a:alpha val="50000"/>
                </a:srgbClr>
              </a:solidFill>
              <a:ln>
                <a:noFill/>
                <a:prstDash val="solid"/>
              </a:ln>
            </p:spPr>
            <p:txBody>
              <a:bodyPr vert="horz" wrap="none" lIns="81638" tIns="40819" rIns="81638" bIns="40819" anchor="ctr" anchorCtr="0" compatLnSpc="0">
                <a:no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17" name="ZoneTexte 16"/>
            <p:cNvSpPr txBox="1"/>
            <p:nvPr/>
          </p:nvSpPr>
          <p:spPr>
            <a:xfrm>
              <a:off x="381027" y="3723385"/>
              <a:ext cx="12283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Calibri" panose="020F0502020204030204" pitchFamily="34" charset="0"/>
                </a:rPr>
                <a:t>2%</a:t>
              </a:r>
              <a:endParaRPr lang="en-US" sz="3200" dirty="0">
                <a:latin typeface="Calibri" panose="020F0502020204030204" pitchFamily="34" charset="0"/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7384466" y="3723385"/>
              <a:ext cx="12283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Calibri" panose="020F0502020204030204" pitchFamily="34" charset="0"/>
                </a:rPr>
                <a:t>98%</a:t>
              </a:r>
              <a:endParaRPr lang="en-US" sz="3200" dirty="0">
                <a:latin typeface="Calibri" panose="020F0502020204030204" pitchFamily="34" charset="0"/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3714520" y="3710886"/>
              <a:ext cx="29750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Calibri" panose="020F0502020204030204" pitchFamily="34" charset="0"/>
                </a:rPr>
                <a:t>All URLs</a:t>
              </a:r>
              <a:endParaRPr lang="en-US" sz="32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407530" y="4854814"/>
            <a:ext cx="8231762" cy="603614"/>
            <a:chOff x="381026" y="4168981"/>
            <a:chExt cx="8231762" cy="603614"/>
          </a:xfrm>
        </p:grpSpPr>
        <p:grpSp>
          <p:nvGrpSpPr>
            <p:cNvPr id="5" name="Groupe 4"/>
            <p:cNvGrpSpPr/>
            <p:nvPr/>
          </p:nvGrpSpPr>
          <p:grpSpPr>
            <a:xfrm>
              <a:off x="449009" y="4275242"/>
              <a:ext cx="8163779" cy="398392"/>
              <a:chOff x="495000" y="4712760"/>
              <a:chExt cx="8999999" cy="439200"/>
            </a:xfrm>
          </p:grpSpPr>
          <p:sp>
            <p:nvSpPr>
              <p:cNvPr id="6" name="Forme libre 5"/>
              <p:cNvSpPr/>
              <p:nvPr/>
            </p:nvSpPr>
            <p:spPr>
              <a:xfrm>
                <a:off x="2024999" y="4712760"/>
                <a:ext cx="7470000" cy="43920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solidFill>
                <a:srgbClr val="99CCFF"/>
              </a:solidFill>
              <a:ln>
                <a:noFill/>
                <a:prstDash val="solid"/>
              </a:ln>
            </p:spPr>
            <p:txBody>
              <a:bodyPr vert="horz" wrap="none" lIns="81638" tIns="40819" rIns="81638" bIns="40819" anchor="ctr" anchorCtr="0" compatLnSpc="0">
                <a:no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7" name="Forme libre 6"/>
              <p:cNvSpPr/>
              <p:nvPr/>
            </p:nvSpPr>
            <p:spPr>
              <a:xfrm>
                <a:off x="495000" y="4712760"/>
                <a:ext cx="1530000" cy="43920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solidFill>
                <a:srgbClr val="FF3333">
                  <a:alpha val="50000"/>
                </a:srgbClr>
              </a:solidFill>
              <a:ln>
                <a:noFill/>
                <a:prstDash val="solid"/>
              </a:ln>
            </p:spPr>
            <p:txBody>
              <a:bodyPr vert="horz" wrap="none" lIns="81638" tIns="40819" rIns="81638" bIns="40819" anchor="ctr" anchorCtr="0" compatLnSpc="0">
                <a:no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19" name="ZoneTexte 18"/>
            <p:cNvSpPr txBox="1"/>
            <p:nvPr/>
          </p:nvSpPr>
          <p:spPr>
            <a:xfrm>
              <a:off x="381026" y="4182518"/>
              <a:ext cx="12283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Calibri" panose="020F0502020204030204" pitchFamily="34" charset="0"/>
                </a:rPr>
                <a:t>17%</a:t>
              </a:r>
              <a:endParaRPr lang="en-US" sz="3200" dirty="0">
                <a:latin typeface="Calibri" panose="020F0502020204030204" pitchFamily="34" charset="0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7380550" y="4187820"/>
              <a:ext cx="12283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Calibri" panose="020F0502020204030204" pitchFamily="34" charset="0"/>
                </a:rPr>
                <a:t>83%</a:t>
              </a:r>
              <a:endParaRPr lang="en-US" sz="3200" dirty="0">
                <a:latin typeface="Calibri" panose="020F0502020204030204" pitchFamily="34" charset="0"/>
              </a:endParaRP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3726489" y="4168981"/>
              <a:ext cx="29750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Calibri" panose="020F0502020204030204" pitchFamily="34" charset="0"/>
                </a:rPr>
                <a:t>All shares</a:t>
              </a:r>
              <a:endParaRPr lang="en-US" sz="32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32" name="Groupe 31"/>
          <p:cNvGrpSpPr/>
          <p:nvPr/>
        </p:nvGrpSpPr>
        <p:grpSpPr>
          <a:xfrm>
            <a:off x="407529" y="5309006"/>
            <a:ext cx="8239815" cy="603423"/>
            <a:chOff x="381025" y="4623173"/>
            <a:chExt cx="8239815" cy="603423"/>
          </a:xfrm>
        </p:grpSpPr>
        <p:grpSp>
          <p:nvGrpSpPr>
            <p:cNvPr id="8" name="Groupe 7"/>
            <p:cNvGrpSpPr/>
            <p:nvPr/>
          </p:nvGrpSpPr>
          <p:grpSpPr>
            <a:xfrm>
              <a:off x="449008" y="4729475"/>
              <a:ext cx="8163780" cy="398392"/>
              <a:chOff x="495000" y="5213520"/>
              <a:chExt cx="9000000" cy="439200"/>
            </a:xfrm>
          </p:grpSpPr>
          <p:sp>
            <p:nvSpPr>
              <p:cNvPr id="9" name="Forme libre 8"/>
              <p:cNvSpPr/>
              <p:nvPr/>
            </p:nvSpPr>
            <p:spPr>
              <a:xfrm>
                <a:off x="5895000" y="5213520"/>
                <a:ext cx="3600000" cy="43920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solidFill>
                <a:srgbClr val="99CCFF"/>
              </a:solidFill>
              <a:ln>
                <a:noFill/>
                <a:prstDash val="solid"/>
              </a:ln>
            </p:spPr>
            <p:txBody>
              <a:bodyPr vert="horz" wrap="none" lIns="81638" tIns="40819" rIns="81638" bIns="40819" anchor="ctr" anchorCtr="0" compatLnSpc="0">
                <a:no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10" name="Forme libre 9"/>
              <p:cNvSpPr/>
              <p:nvPr/>
            </p:nvSpPr>
            <p:spPr>
              <a:xfrm>
                <a:off x="495000" y="5213520"/>
                <a:ext cx="5400000" cy="43920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solidFill>
                <a:srgbClr val="FF3333">
                  <a:alpha val="50000"/>
                </a:srgbClr>
              </a:solidFill>
              <a:ln>
                <a:noFill/>
                <a:prstDash val="solid"/>
              </a:ln>
            </p:spPr>
            <p:txBody>
              <a:bodyPr vert="horz" wrap="none" lIns="81638" tIns="40819" rIns="81638" bIns="40819" anchor="ctr" anchorCtr="0" compatLnSpc="0">
                <a:no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20" name="ZoneTexte 19"/>
            <p:cNvSpPr txBox="1"/>
            <p:nvPr/>
          </p:nvSpPr>
          <p:spPr>
            <a:xfrm>
              <a:off x="381025" y="4636052"/>
              <a:ext cx="12283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Calibri" panose="020F0502020204030204" pitchFamily="34" charset="0"/>
                </a:rPr>
                <a:t>60%</a:t>
              </a:r>
              <a:endParaRPr lang="en-US" sz="3200" dirty="0">
                <a:latin typeface="Calibri" panose="020F0502020204030204" pitchFamily="34" charset="0"/>
              </a:endParaRP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7392519" y="4641821"/>
              <a:ext cx="12283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Calibri" panose="020F0502020204030204" pitchFamily="34" charset="0"/>
                </a:rPr>
                <a:t>40%</a:t>
              </a:r>
              <a:endParaRPr lang="en-US" sz="3200" dirty="0">
                <a:latin typeface="Calibri" panose="020F0502020204030204" pitchFamily="34" charset="0"/>
              </a:endParaRP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3726489" y="4623173"/>
              <a:ext cx="29750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Calibri" panose="020F0502020204030204" pitchFamily="34" charset="0"/>
                </a:rPr>
                <a:t>All receptions</a:t>
              </a:r>
              <a:endParaRPr lang="en-US" sz="32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33" name="Groupe 32"/>
          <p:cNvGrpSpPr/>
          <p:nvPr/>
        </p:nvGrpSpPr>
        <p:grpSpPr>
          <a:xfrm>
            <a:off x="407529" y="5754892"/>
            <a:ext cx="8231763" cy="605302"/>
            <a:chOff x="381025" y="5069059"/>
            <a:chExt cx="8231763" cy="605302"/>
          </a:xfrm>
        </p:grpSpPr>
        <p:grpSp>
          <p:nvGrpSpPr>
            <p:cNvPr id="11" name="Groupe 10"/>
            <p:cNvGrpSpPr/>
            <p:nvPr/>
          </p:nvGrpSpPr>
          <p:grpSpPr>
            <a:xfrm>
              <a:off x="449008" y="5183708"/>
              <a:ext cx="8163780" cy="398392"/>
              <a:chOff x="495000" y="5714280"/>
              <a:chExt cx="9000000" cy="439200"/>
            </a:xfrm>
          </p:grpSpPr>
          <p:sp>
            <p:nvSpPr>
              <p:cNvPr id="12" name="Forme libre 11"/>
              <p:cNvSpPr/>
              <p:nvPr/>
            </p:nvSpPr>
            <p:spPr>
              <a:xfrm>
                <a:off x="4095000" y="5714280"/>
                <a:ext cx="5400000" cy="43920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solidFill>
                <a:srgbClr val="99CCFF"/>
              </a:solidFill>
              <a:ln>
                <a:noFill/>
                <a:prstDash val="solid"/>
              </a:ln>
            </p:spPr>
            <p:txBody>
              <a:bodyPr vert="horz" wrap="none" lIns="81638" tIns="40819" rIns="81638" bIns="40819" anchor="ctr" anchorCtr="0" compatLnSpc="0">
                <a:no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13" name="Forme libre 12"/>
              <p:cNvSpPr/>
              <p:nvPr/>
            </p:nvSpPr>
            <p:spPr>
              <a:xfrm>
                <a:off x="495000" y="5714280"/>
                <a:ext cx="3600000" cy="43920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solidFill>
                <a:srgbClr val="FF3333">
                  <a:alpha val="50000"/>
                </a:srgbClr>
              </a:solidFill>
              <a:ln>
                <a:noFill/>
                <a:prstDash val="solid"/>
              </a:ln>
            </p:spPr>
            <p:txBody>
              <a:bodyPr vert="horz" wrap="none" lIns="81638" tIns="40819" rIns="81638" bIns="40819" anchor="ctr" anchorCtr="0" compatLnSpc="0">
                <a:no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21" name="ZoneTexte 20"/>
            <p:cNvSpPr txBox="1"/>
            <p:nvPr/>
          </p:nvSpPr>
          <p:spPr>
            <a:xfrm>
              <a:off x="381025" y="5089586"/>
              <a:ext cx="12283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Calibri" panose="020F0502020204030204" pitchFamily="34" charset="0"/>
                </a:rPr>
                <a:t>40%</a:t>
              </a:r>
              <a:endParaRPr lang="en-US" sz="3200" dirty="0">
                <a:latin typeface="Calibri" panose="020F0502020204030204" pitchFamily="34" charset="0"/>
              </a:endParaRP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7380549" y="5069059"/>
              <a:ext cx="12283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Calibri" panose="020F0502020204030204" pitchFamily="34" charset="0"/>
                </a:rPr>
                <a:t>60%</a:t>
              </a:r>
              <a:endParaRPr lang="en-US" sz="3200" dirty="0">
                <a:latin typeface="Calibri" panose="020F0502020204030204" pitchFamily="34" charset="0"/>
              </a:endParaRP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3710602" y="5069059"/>
              <a:ext cx="29750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Calibri" panose="020F0502020204030204" pitchFamily="34" charset="0"/>
                </a:rPr>
                <a:t>All clicks</a:t>
              </a:r>
              <a:endParaRPr lang="en-US" sz="3200" dirty="0">
                <a:latin typeface="Calibri" panose="020F0502020204030204" pitchFamily="34" charset="0"/>
              </a:endParaRPr>
            </a:p>
          </p:txBody>
        </p:sp>
      </p:grpSp>
      <p:sp>
        <p:nvSpPr>
          <p:cNvPr id="34" name="Forme libre 33"/>
          <p:cNvSpPr/>
          <p:nvPr/>
        </p:nvSpPr>
        <p:spPr>
          <a:xfrm>
            <a:off x="565230" y="2958913"/>
            <a:ext cx="7967522" cy="12082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C8C8"/>
          </a:solidFill>
          <a:ln w="36000">
            <a:solidFill>
              <a:srgbClr val="FF0000"/>
            </a:solidFill>
            <a:prstDash val="solid"/>
          </a:ln>
        </p:spPr>
        <p:txBody>
          <a:bodyPr vert="horz" wrap="none" lIns="97965" tIns="57146" rIns="97965" bIns="57146" anchor="ctr" anchorCtr="0" compatLnSpc="0">
            <a:noAutofit/>
          </a:bodyPr>
          <a:lstStyle/>
          <a:p>
            <a:pPr algn="ctr" hangingPunct="0">
              <a:spcBef>
                <a:spcPts val="0"/>
              </a:spcBef>
              <a:spcAft>
                <a:spcPts val="0"/>
              </a:spcAft>
            </a:pPr>
            <a:r>
              <a:rPr lang="en-US" sz="3266" dirty="0" smtClean="0">
                <a:latin typeface="Museo Sans 500" pitchFamily="34"/>
                <a:ea typeface="Source Han Sans CN Normal" pitchFamily="2"/>
                <a:cs typeface="Lohit Devanagari" pitchFamily="2"/>
              </a:rPr>
              <a:t>Secondary URLs do matter a lot!</a:t>
            </a:r>
            <a:endParaRPr lang="en-US" sz="3266" dirty="0">
              <a:latin typeface="Museo Sans 500" pitchFamily="34"/>
              <a:ea typeface="Source Han Sans CN Normal" pitchFamily="2"/>
              <a:cs typeface="Lohit Devanagar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978476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186744" y="739527"/>
            <a:ext cx="8957256" cy="1938992"/>
          </a:xfrm>
        </p:spPr>
        <p:txBody>
          <a:bodyPr wrap="square">
            <a:spAutoFit/>
          </a:bodyPr>
          <a:lstStyle/>
          <a:p>
            <a:pPr lvl="0" algn="l"/>
            <a:r>
              <a:rPr lang="en-GB" sz="6000" dirty="0" smtClean="0">
                <a:solidFill>
                  <a:schemeClr val="tx1"/>
                </a:solidFill>
              </a:rPr>
              <a:t>What does matter to understand the audience?</a:t>
            </a:r>
            <a:endParaRPr lang="en-GB" sz="6000" dirty="0">
              <a:solidFill>
                <a:schemeClr val="tx1"/>
              </a:solidFill>
            </a:endParaRPr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4294967295"/>
          </p:nvPr>
        </p:nvSpPr>
        <p:spPr>
          <a:xfrm>
            <a:off x="915237" y="3664275"/>
            <a:ext cx="8228763" cy="1597815"/>
          </a:xfrm>
        </p:spPr>
        <p:txBody>
          <a:bodyPr/>
          <a:lstStyle/>
          <a:p>
            <a:pPr marL="0" lvl="0" indent="0">
              <a:buSzPct val="45000"/>
              <a:buNone/>
            </a:pPr>
            <a:r>
              <a:rPr lang="en-GB" sz="6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Are shares meaningful?</a:t>
            </a:r>
            <a:endParaRPr lang="en-GB" sz="6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66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457171" y="110408"/>
            <a:ext cx="8228763" cy="1144888"/>
          </a:xfrm>
        </p:spPr>
        <p:txBody>
          <a:bodyPr/>
          <a:lstStyle/>
          <a:p>
            <a:pPr lvl="0" algn="l"/>
            <a:r>
              <a:rPr lang="en-US" dirty="0" smtClean="0">
                <a:solidFill>
                  <a:schemeClr val="tx1"/>
                </a:solidFill>
              </a:rPr>
              <a:t>Can We Predict Clicks with Shares?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rme libre 2"/>
          <p:cNvSpPr/>
          <p:nvPr/>
        </p:nvSpPr>
        <p:spPr>
          <a:xfrm>
            <a:off x="6820021" y="3589811"/>
            <a:ext cx="0" cy="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fill="none">
                <a:moveTo>
                  <a:pt x="0" y="0"/>
                </a:moveTo>
              </a:path>
            </a:pathLst>
          </a:custGeom>
          <a:noFill/>
          <a:ln w="9360" cap="sq">
            <a:solidFill>
              <a:srgbClr val="333333"/>
            </a:solidFill>
            <a:prstDash val="solid"/>
            <a:miter/>
          </a:ln>
        </p:spPr>
        <p:txBody>
          <a:bodyPr vert="horz" wrap="none" lIns="4245" tIns="4245" rIns="4245" bIns="4245" anchorCtr="0" compatLnSpc="0"/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GB" sz="1633">
              <a:latin typeface="Liberation Sans" pitchFamily="18"/>
              <a:ea typeface="Source Han Sans CN Normal" pitchFamily="2"/>
              <a:cs typeface="Lohit Devanagari" pitchFamily="2"/>
            </a:endParaRPr>
          </a:p>
        </p:txBody>
      </p:sp>
      <p:sp>
        <p:nvSpPr>
          <p:cNvPr id="4" name="Forme libre 3"/>
          <p:cNvSpPr/>
          <p:nvPr/>
        </p:nvSpPr>
        <p:spPr>
          <a:xfrm>
            <a:off x="6820021" y="1690589"/>
            <a:ext cx="0" cy="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fill="none">
                <a:moveTo>
                  <a:pt x="0" y="0"/>
                </a:moveTo>
              </a:path>
            </a:pathLst>
          </a:custGeom>
          <a:noFill/>
          <a:ln w="9360" cap="sq">
            <a:solidFill>
              <a:srgbClr val="333333"/>
            </a:solidFill>
            <a:prstDash val="solid"/>
            <a:miter/>
          </a:ln>
        </p:spPr>
        <p:txBody>
          <a:bodyPr vert="horz" wrap="none" lIns="4245" tIns="4245" rIns="4245" bIns="4245" anchorCtr="0" compatLnSpc="0"/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GB" sz="1633">
              <a:latin typeface="Liberation Sans" pitchFamily="18"/>
              <a:ea typeface="Source Han Sans CN Normal" pitchFamily="2"/>
              <a:cs typeface="Lohit Devanagari" pitchFamily="2"/>
            </a:endParaRPr>
          </a:p>
        </p:txBody>
      </p:sp>
      <p:sp>
        <p:nvSpPr>
          <p:cNvPr id="5" name="Forme libre 4"/>
          <p:cNvSpPr/>
          <p:nvPr/>
        </p:nvSpPr>
        <p:spPr>
          <a:xfrm>
            <a:off x="7053506" y="3589811"/>
            <a:ext cx="0" cy="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fill="none">
                <a:moveTo>
                  <a:pt x="0" y="0"/>
                </a:moveTo>
              </a:path>
            </a:pathLst>
          </a:custGeom>
          <a:noFill/>
          <a:ln w="9360" cap="sq">
            <a:solidFill>
              <a:srgbClr val="333333"/>
            </a:solidFill>
            <a:prstDash val="solid"/>
            <a:miter/>
          </a:ln>
        </p:spPr>
        <p:txBody>
          <a:bodyPr vert="horz" wrap="none" lIns="4245" tIns="4245" rIns="4245" bIns="4245" anchorCtr="0" compatLnSpc="0"/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GB" sz="1633">
              <a:latin typeface="Liberation Sans" pitchFamily="18"/>
              <a:ea typeface="Source Han Sans CN Normal" pitchFamily="2"/>
              <a:cs typeface="Lohit Devanagari" pitchFamily="2"/>
            </a:endParaRPr>
          </a:p>
        </p:txBody>
      </p:sp>
      <p:sp>
        <p:nvSpPr>
          <p:cNvPr id="6" name="Forme libre 5"/>
          <p:cNvSpPr/>
          <p:nvPr/>
        </p:nvSpPr>
        <p:spPr>
          <a:xfrm>
            <a:off x="7053506" y="1690589"/>
            <a:ext cx="0" cy="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fill="none">
                <a:moveTo>
                  <a:pt x="0" y="0"/>
                </a:moveTo>
              </a:path>
            </a:pathLst>
          </a:custGeom>
          <a:noFill/>
          <a:ln w="9360" cap="sq">
            <a:solidFill>
              <a:srgbClr val="333333"/>
            </a:solidFill>
            <a:prstDash val="solid"/>
            <a:miter/>
          </a:ln>
        </p:spPr>
        <p:txBody>
          <a:bodyPr vert="horz" wrap="none" lIns="4245" tIns="4245" rIns="4245" bIns="4245" anchorCtr="0" compatLnSpc="0"/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GB" sz="1633">
              <a:latin typeface="Liberation Sans" pitchFamily="18"/>
              <a:ea typeface="Source Han Sans CN Normal" pitchFamily="2"/>
              <a:cs typeface="Lohit Devanagari" pitchFamily="2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195932" y="1302647"/>
            <a:ext cx="8657263" cy="3528480"/>
            <a:chOff x="216000" y="1435680"/>
            <a:chExt cx="9544032" cy="3889905"/>
          </a:xfrm>
        </p:grpSpPr>
        <p:sp>
          <p:nvSpPr>
            <p:cNvPr id="8" name="Forme libre 7"/>
            <p:cNvSpPr/>
            <p:nvPr/>
          </p:nvSpPr>
          <p:spPr>
            <a:xfrm>
              <a:off x="917640" y="1435680"/>
              <a:ext cx="7943040" cy="3228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2065" h="8969">
                  <a:moveTo>
                    <a:pt x="0" y="8969"/>
                  </a:moveTo>
                  <a:lnTo>
                    <a:pt x="22065" y="8969"/>
                  </a:lnTo>
                  <a:lnTo>
                    <a:pt x="220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  <a:prstDash val="solid"/>
            </a:ln>
          </p:spPr>
          <p:txBody>
            <a:bodyPr vert="horz" wrap="none" lIns="81638" tIns="40819" rIns="81638" bIns="40819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7640" y="1435680"/>
              <a:ext cx="7942319" cy="32277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Connecteur droit 9"/>
            <p:cNvSpPr/>
            <p:nvPr/>
          </p:nvSpPr>
          <p:spPr>
            <a:xfrm>
              <a:off x="917640" y="4664160"/>
              <a:ext cx="794268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1" name="Connecteur droit 10"/>
            <p:cNvSpPr/>
            <p:nvPr/>
          </p:nvSpPr>
          <p:spPr>
            <a:xfrm>
              <a:off x="917640" y="1435680"/>
              <a:ext cx="794268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2" name="Connecteur droit 11"/>
            <p:cNvSpPr/>
            <p:nvPr/>
          </p:nvSpPr>
          <p:spPr>
            <a:xfrm flipV="1">
              <a:off x="997200" y="4584600"/>
              <a:ext cx="0" cy="795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3" name="Connecteur droit 12"/>
            <p:cNvSpPr/>
            <p:nvPr/>
          </p:nvSpPr>
          <p:spPr>
            <a:xfrm flipV="1">
              <a:off x="2982960" y="4584600"/>
              <a:ext cx="0" cy="795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4" name="Connecteur droit 13"/>
            <p:cNvSpPr/>
            <p:nvPr/>
          </p:nvSpPr>
          <p:spPr>
            <a:xfrm flipV="1">
              <a:off x="4968720" y="4584600"/>
              <a:ext cx="0" cy="795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5" name="Connecteur droit 14"/>
            <p:cNvSpPr/>
            <p:nvPr/>
          </p:nvSpPr>
          <p:spPr>
            <a:xfrm flipV="1">
              <a:off x="6954120" y="4584600"/>
              <a:ext cx="0" cy="795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6" name="Connecteur droit 15"/>
            <p:cNvSpPr/>
            <p:nvPr/>
          </p:nvSpPr>
          <p:spPr>
            <a:xfrm>
              <a:off x="997200" y="1435680"/>
              <a:ext cx="0" cy="795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7" name="Connecteur droit 16"/>
            <p:cNvSpPr/>
            <p:nvPr/>
          </p:nvSpPr>
          <p:spPr>
            <a:xfrm>
              <a:off x="2982960" y="1435680"/>
              <a:ext cx="0" cy="795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8" name="Connecteur droit 17"/>
            <p:cNvSpPr/>
            <p:nvPr/>
          </p:nvSpPr>
          <p:spPr>
            <a:xfrm>
              <a:off x="4968720" y="1435680"/>
              <a:ext cx="0" cy="795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9" name="Connecteur droit 18"/>
            <p:cNvSpPr/>
            <p:nvPr/>
          </p:nvSpPr>
          <p:spPr>
            <a:xfrm>
              <a:off x="6954120" y="1435680"/>
              <a:ext cx="0" cy="795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4668781" y="4682420"/>
              <a:ext cx="1366913" cy="64316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81638" tIns="40819" rIns="81638" bIns="40819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3200" dirty="0" smtClean="0">
                  <a:latin typeface="Calibri" panose="020F0502020204030204" pitchFamily="34" charset="0"/>
                  <a:ea typeface="Source Han Sans CN Normal" pitchFamily="2"/>
                  <a:cs typeface="Lohit Devanagari" pitchFamily="2"/>
                </a:rPr>
                <a:t>shares</a:t>
              </a:r>
              <a:endParaRPr lang="en-US" sz="3200" dirty="0">
                <a:latin typeface="Calibri" panose="020F0502020204030204" pitchFamily="34" charset="0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21" name="Forme libre 20"/>
            <p:cNvSpPr/>
            <p:nvPr/>
          </p:nvSpPr>
          <p:spPr>
            <a:xfrm>
              <a:off x="943560" y="4794480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3" h="385">
                  <a:moveTo>
                    <a:pt x="131" y="385"/>
                  </a:moveTo>
                  <a:cubicBezTo>
                    <a:pt x="231" y="385"/>
                    <a:pt x="263" y="300"/>
                    <a:pt x="263" y="192"/>
                  </a:cubicBezTo>
                  <a:cubicBezTo>
                    <a:pt x="263" y="85"/>
                    <a:pt x="231" y="0"/>
                    <a:pt x="131" y="0"/>
                  </a:cubicBezTo>
                  <a:cubicBezTo>
                    <a:pt x="32" y="0"/>
                    <a:pt x="0" y="85"/>
                    <a:pt x="0" y="192"/>
                  </a:cubicBezTo>
                  <a:cubicBezTo>
                    <a:pt x="0" y="300"/>
                    <a:pt x="32" y="385"/>
                    <a:pt x="131" y="385"/>
                  </a:cubicBezTo>
                  <a:close/>
                  <a:moveTo>
                    <a:pt x="131" y="337"/>
                  </a:moveTo>
                  <a:cubicBezTo>
                    <a:pt x="71" y="337"/>
                    <a:pt x="53" y="273"/>
                    <a:pt x="53" y="192"/>
                  </a:cubicBezTo>
                  <a:cubicBezTo>
                    <a:pt x="53" y="111"/>
                    <a:pt x="71" y="48"/>
                    <a:pt x="131" y="48"/>
                  </a:cubicBezTo>
                  <a:cubicBezTo>
                    <a:pt x="193" y="48"/>
                    <a:pt x="210" y="111"/>
                    <a:pt x="210" y="192"/>
                  </a:cubicBezTo>
                  <a:cubicBezTo>
                    <a:pt x="210" y="273"/>
                    <a:pt x="193" y="337"/>
                    <a:pt x="131" y="337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22" name="Groupe 21"/>
            <p:cNvGrpSpPr/>
            <p:nvPr/>
          </p:nvGrpSpPr>
          <p:grpSpPr>
            <a:xfrm>
              <a:off x="2814480" y="4848120"/>
              <a:ext cx="95472" cy="268024"/>
              <a:chOff x="2814480" y="4848120"/>
              <a:chExt cx="95472" cy="268024"/>
            </a:xfrm>
          </p:grpSpPr>
          <p:sp>
            <p:nvSpPr>
              <p:cNvPr id="23" name="Forme libre 22"/>
              <p:cNvSpPr/>
              <p:nvPr/>
            </p:nvSpPr>
            <p:spPr>
              <a:xfrm>
                <a:off x="2814480" y="485064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17" h="372">
                    <a:moveTo>
                      <a:pt x="3" y="372"/>
                    </a:moveTo>
                    <a:lnTo>
                      <a:pt x="217" y="372"/>
                    </a:lnTo>
                    <a:lnTo>
                      <a:pt x="217" y="327"/>
                    </a:lnTo>
                    <a:lnTo>
                      <a:pt x="136" y="327"/>
                    </a:lnTo>
                    <a:lnTo>
                      <a:pt x="136" y="0"/>
                    </a:lnTo>
                    <a:lnTo>
                      <a:pt x="89" y="0"/>
                    </a:lnTo>
                    <a:lnTo>
                      <a:pt x="0" y="86"/>
                    </a:lnTo>
                    <a:lnTo>
                      <a:pt x="32" y="119"/>
                    </a:lnTo>
                    <a:lnTo>
                      <a:pt x="67" y="85"/>
                    </a:lnTo>
                    <a:cubicBezTo>
                      <a:pt x="80" y="71"/>
                      <a:pt x="84" y="63"/>
                      <a:pt x="84" y="63"/>
                    </a:cubicBezTo>
                    <a:lnTo>
                      <a:pt x="86" y="63"/>
                    </a:lnTo>
                    <a:cubicBezTo>
                      <a:pt x="86" y="63"/>
                      <a:pt x="85" y="75"/>
                      <a:pt x="85" y="86"/>
                    </a:cubicBezTo>
                    <a:lnTo>
                      <a:pt x="85" y="327"/>
                    </a:lnTo>
                    <a:lnTo>
                      <a:pt x="3" y="327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24" name="Forme libre 23"/>
              <p:cNvSpPr/>
              <p:nvPr/>
            </p:nvSpPr>
            <p:spPr>
              <a:xfrm>
                <a:off x="2909880" y="484812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63" h="385">
                    <a:moveTo>
                      <a:pt x="131" y="385"/>
                    </a:moveTo>
                    <a:cubicBezTo>
                      <a:pt x="231" y="385"/>
                      <a:pt x="263" y="300"/>
                      <a:pt x="263" y="192"/>
                    </a:cubicBezTo>
                    <a:cubicBezTo>
                      <a:pt x="263" y="85"/>
                      <a:pt x="231" y="0"/>
                      <a:pt x="131" y="0"/>
                    </a:cubicBezTo>
                    <a:cubicBezTo>
                      <a:pt x="32" y="0"/>
                      <a:pt x="0" y="85"/>
                      <a:pt x="0" y="192"/>
                    </a:cubicBezTo>
                    <a:cubicBezTo>
                      <a:pt x="0" y="300"/>
                      <a:pt x="32" y="385"/>
                      <a:pt x="131" y="385"/>
                    </a:cubicBezTo>
                    <a:close/>
                    <a:moveTo>
                      <a:pt x="131" y="337"/>
                    </a:moveTo>
                    <a:cubicBezTo>
                      <a:pt x="71" y="337"/>
                      <a:pt x="53" y="273"/>
                      <a:pt x="53" y="192"/>
                    </a:cubicBezTo>
                    <a:cubicBezTo>
                      <a:pt x="53" y="111"/>
                      <a:pt x="71" y="48"/>
                      <a:pt x="131" y="48"/>
                    </a:cubicBezTo>
                    <a:cubicBezTo>
                      <a:pt x="193" y="48"/>
                      <a:pt x="210" y="111"/>
                      <a:pt x="210" y="192"/>
                    </a:cubicBezTo>
                    <a:cubicBezTo>
                      <a:pt x="210" y="273"/>
                      <a:pt x="193" y="337"/>
                      <a:pt x="131" y="337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25" name="Forme libre 24"/>
            <p:cNvSpPr/>
            <p:nvPr/>
          </p:nvSpPr>
          <p:spPr>
            <a:xfrm>
              <a:off x="3061440" y="4782960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84" h="316">
                  <a:moveTo>
                    <a:pt x="2" y="316"/>
                  </a:moveTo>
                  <a:lnTo>
                    <a:pt x="184" y="316"/>
                  </a:lnTo>
                  <a:lnTo>
                    <a:pt x="184" y="278"/>
                  </a:lnTo>
                  <a:lnTo>
                    <a:pt x="115" y="278"/>
                  </a:lnTo>
                  <a:lnTo>
                    <a:pt x="115" y="0"/>
                  </a:lnTo>
                  <a:lnTo>
                    <a:pt x="75" y="0"/>
                  </a:lnTo>
                  <a:lnTo>
                    <a:pt x="0" y="73"/>
                  </a:lnTo>
                  <a:lnTo>
                    <a:pt x="27" y="101"/>
                  </a:lnTo>
                  <a:lnTo>
                    <a:pt x="56" y="72"/>
                  </a:lnTo>
                  <a:cubicBezTo>
                    <a:pt x="68" y="61"/>
                    <a:pt x="71" y="54"/>
                    <a:pt x="71" y="54"/>
                  </a:cubicBezTo>
                  <a:lnTo>
                    <a:pt x="72" y="54"/>
                  </a:lnTo>
                  <a:cubicBezTo>
                    <a:pt x="72" y="54"/>
                    <a:pt x="72" y="64"/>
                    <a:pt x="72" y="73"/>
                  </a:cubicBezTo>
                  <a:lnTo>
                    <a:pt x="72" y="278"/>
                  </a:lnTo>
                  <a:lnTo>
                    <a:pt x="2" y="278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26" name="Groupe 25"/>
            <p:cNvGrpSpPr/>
            <p:nvPr/>
          </p:nvGrpSpPr>
          <p:grpSpPr>
            <a:xfrm>
              <a:off x="4803840" y="4848120"/>
              <a:ext cx="95832" cy="268024"/>
              <a:chOff x="4803840" y="4848120"/>
              <a:chExt cx="95832" cy="268024"/>
            </a:xfrm>
          </p:grpSpPr>
          <p:sp>
            <p:nvSpPr>
              <p:cNvPr id="27" name="Forme libre 26"/>
              <p:cNvSpPr/>
              <p:nvPr/>
            </p:nvSpPr>
            <p:spPr>
              <a:xfrm>
                <a:off x="4803840" y="485064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17" h="372">
                    <a:moveTo>
                      <a:pt x="3" y="372"/>
                    </a:moveTo>
                    <a:lnTo>
                      <a:pt x="217" y="372"/>
                    </a:lnTo>
                    <a:lnTo>
                      <a:pt x="217" y="327"/>
                    </a:lnTo>
                    <a:lnTo>
                      <a:pt x="136" y="327"/>
                    </a:lnTo>
                    <a:lnTo>
                      <a:pt x="136" y="0"/>
                    </a:lnTo>
                    <a:lnTo>
                      <a:pt x="89" y="0"/>
                    </a:lnTo>
                    <a:lnTo>
                      <a:pt x="0" y="86"/>
                    </a:lnTo>
                    <a:lnTo>
                      <a:pt x="32" y="119"/>
                    </a:lnTo>
                    <a:lnTo>
                      <a:pt x="67" y="85"/>
                    </a:lnTo>
                    <a:cubicBezTo>
                      <a:pt x="80" y="71"/>
                      <a:pt x="84" y="63"/>
                      <a:pt x="84" y="63"/>
                    </a:cubicBezTo>
                    <a:lnTo>
                      <a:pt x="86" y="63"/>
                    </a:lnTo>
                    <a:cubicBezTo>
                      <a:pt x="86" y="63"/>
                      <a:pt x="85" y="75"/>
                      <a:pt x="85" y="86"/>
                    </a:cubicBezTo>
                    <a:lnTo>
                      <a:pt x="85" y="327"/>
                    </a:lnTo>
                    <a:lnTo>
                      <a:pt x="3" y="327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28" name="Forme libre 27"/>
              <p:cNvSpPr/>
              <p:nvPr/>
            </p:nvSpPr>
            <p:spPr>
              <a:xfrm>
                <a:off x="4899600" y="484812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63" h="385">
                    <a:moveTo>
                      <a:pt x="131" y="385"/>
                    </a:moveTo>
                    <a:cubicBezTo>
                      <a:pt x="231" y="385"/>
                      <a:pt x="263" y="300"/>
                      <a:pt x="263" y="192"/>
                    </a:cubicBezTo>
                    <a:cubicBezTo>
                      <a:pt x="263" y="85"/>
                      <a:pt x="231" y="0"/>
                      <a:pt x="131" y="0"/>
                    </a:cubicBezTo>
                    <a:cubicBezTo>
                      <a:pt x="32" y="0"/>
                      <a:pt x="0" y="85"/>
                      <a:pt x="0" y="192"/>
                    </a:cubicBezTo>
                    <a:cubicBezTo>
                      <a:pt x="0" y="300"/>
                      <a:pt x="32" y="385"/>
                      <a:pt x="131" y="385"/>
                    </a:cubicBezTo>
                    <a:close/>
                    <a:moveTo>
                      <a:pt x="131" y="337"/>
                    </a:moveTo>
                    <a:cubicBezTo>
                      <a:pt x="71" y="337"/>
                      <a:pt x="53" y="273"/>
                      <a:pt x="53" y="192"/>
                    </a:cubicBezTo>
                    <a:cubicBezTo>
                      <a:pt x="53" y="111"/>
                      <a:pt x="71" y="48"/>
                      <a:pt x="131" y="48"/>
                    </a:cubicBezTo>
                    <a:cubicBezTo>
                      <a:pt x="193" y="48"/>
                      <a:pt x="210" y="111"/>
                      <a:pt x="210" y="192"/>
                    </a:cubicBezTo>
                    <a:cubicBezTo>
                      <a:pt x="210" y="273"/>
                      <a:pt x="193" y="337"/>
                      <a:pt x="131" y="337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29" name="Forme libre 28"/>
            <p:cNvSpPr/>
            <p:nvPr/>
          </p:nvSpPr>
          <p:spPr>
            <a:xfrm>
              <a:off x="5051880" y="4781160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" h="321">
                  <a:moveTo>
                    <a:pt x="2" y="321"/>
                  </a:moveTo>
                  <a:lnTo>
                    <a:pt x="205" y="321"/>
                  </a:lnTo>
                  <a:lnTo>
                    <a:pt x="205" y="282"/>
                  </a:lnTo>
                  <a:lnTo>
                    <a:pt x="49" y="282"/>
                  </a:lnTo>
                  <a:cubicBezTo>
                    <a:pt x="50" y="211"/>
                    <a:pt x="201" y="194"/>
                    <a:pt x="201" y="91"/>
                  </a:cubicBezTo>
                  <a:cubicBezTo>
                    <a:pt x="201" y="36"/>
                    <a:pt x="159" y="0"/>
                    <a:pt x="101" y="0"/>
                  </a:cubicBezTo>
                  <a:cubicBezTo>
                    <a:pt x="30" y="0"/>
                    <a:pt x="1" y="60"/>
                    <a:pt x="1" y="60"/>
                  </a:cubicBezTo>
                  <a:lnTo>
                    <a:pt x="34" y="82"/>
                  </a:lnTo>
                  <a:cubicBezTo>
                    <a:pt x="34" y="82"/>
                    <a:pt x="56" y="42"/>
                    <a:pt x="98" y="42"/>
                  </a:cubicBezTo>
                  <a:cubicBezTo>
                    <a:pt x="131" y="42"/>
                    <a:pt x="155" y="63"/>
                    <a:pt x="155" y="94"/>
                  </a:cubicBezTo>
                  <a:cubicBezTo>
                    <a:pt x="155" y="168"/>
                    <a:pt x="0" y="184"/>
                    <a:pt x="0" y="297"/>
                  </a:cubicBezTo>
                  <a:cubicBezTo>
                    <a:pt x="0" y="304"/>
                    <a:pt x="1" y="312"/>
                    <a:pt x="2" y="321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30" name="Groupe 29"/>
            <p:cNvGrpSpPr/>
            <p:nvPr/>
          </p:nvGrpSpPr>
          <p:grpSpPr>
            <a:xfrm>
              <a:off x="6793200" y="4848120"/>
              <a:ext cx="95472" cy="268024"/>
              <a:chOff x="6793200" y="4848120"/>
              <a:chExt cx="95472" cy="268024"/>
            </a:xfrm>
          </p:grpSpPr>
          <p:sp>
            <p:nvSpPr>
              <p:cNvPr id="31" name="Forme libre 30"/>
              <p:cNvSpPr/>
              <p:nvPr/>
            </p:nvSpPr>
            <p:spPr>
              <a:xfrm>
                <a:off x="6793200" y="485064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17" h="372">
                    <a:moveTo>
                      <a:pt x="3" y="372"/>
                    </a:moveTo>
                    <a:lnTo>
                      <a:pt x="217" y="372"/>
                    </a:lnTo>
                    <a:lnTo>
                      <a:pt x="217" y="327"/>
                    </a:lnTo>
                    <a:lnTo>
                      <a:pt x="136" y="327"/>
                    </a:lnTo>
                    <a:lnTo>
                      <a:pt x="136" y="0"/>
                    </a:lnTo>
                    <a:lnTo>
                      <a:pt x="89" y="0"/>
                    </a:lnTo>
                    <a:lnTo>
                      <a:pt x="0" y="86"/>
                    </a:lnTo>
                    <a:lnTo>
                      <a:pt x="32" y="119"/>
                    </a:lnTo>
                    <a:lnTo>
                      <a:pt x="67" y="85"/>
                    </a:lnTo>
                    <a:cubicBezTo>
                      <a:pt x="80" y="71"/>
                      <a:pt x="84" y="63"/>
                      <a:pt x="84" y="63"/>
                    </a:cubicBezTo>
                    <a:lnTo>
                      <a:pt x="86" y="63"/>
                    </a:lnTo>
                    <a:cubicBezTo>
                      <a:pt x="86" y="63"/>
                      <a:pt x="85" y="75"/>
                      <a:pt x="85" y="86"/>
                    </a:cubicBezTo>
                    <a:lnTo>
                      <a:pt x="85" y="327"/>
                    </a:lnTo>
                    <a:lnTo>
                      <a:pt x="3" y="327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32" name="Forme libre 31"/>
              <p:cNvSpPr/>
              <p:nvPr/>
            </p:nvSpPr>
            <p:spPr>
              <a:xfrm>
                <a:off x="6888600" y="484812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63" h="385">
                    <a:moveTo>
                      <a:pt x="131" y="385"/>
                    </a:moveTo>
                    <a:cubicBezTo>
                      <a:pt x="231" y="385"/>
                      <a:pt x="263" y="300"/>
                      <a:pt x="263" y="192"/>
                    </a:cubicBezTo>
                    <a:cubicBezTo>
                      <a:pt x="263" y="85"/>
                      <a:pt x="231" y="0"/>
                      <a:pt x="131" y="0"/>
                    </a:cubicBezTo>
                    <a:cubicBezTo>
                      <a:pt x="32" y="0"/>
                      <a:pt x="0" y="85"/>
                      <a:pt x="0" y="192"/>
                    </a:cubicBezTo>
                    <a:cubicBezTo>
                      <a:pt x="0" y="300"/>
                      <a:pt x="32" y="385"/>
                      <a:pt x="131" y="385"/>
                    </a:cubicBezTo>
                    <a:close/>
                    <a:moveTo>
                      <a:pt x="131" y="337"/>
                    </a:moveTo>
                    <a:cubicBezTo>
                      <a:pt x="71" y="337"/>
                      <a:pt x="53" y="273"/>
                      <a:pt x="53" y="192"/>
                    </a:cubicBezTo>
                    <a:cubicBezTo>
                      <a:pt x="53" y="111"/>
                      <a:pt x="71" y="48"/>
                      <a:pt x="131" y="48"/>
                    </a:cubicBezTo>
                    <a:cubicBezTo>
                      <a:pt x="193" y="48"/>
                      <a:pt x="210" y="111"/>
                      <a:pt x="210" y="192"/>
                    </a:cubicBezTo>
                    <a:cubicBezTo>
                      <a:pt x="210" y="273"/>
                      <a:pt x="193" y="337"/>
                      <a:pt x="131" y="337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33" name="Forme libre 32"/>
            <p:cNvSpPr/>
            <p:nvPr/>
          </p:nvSpPr>
          <p:spPr>
            <a:xfrm>
              <a:off x="7038360" y="4782960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9" h="321">
                  <a:moveTo>
                    <a:pt x="0" y="278"/>
                  </a:moveTo>
                  <a:cubicBezTo>
                    <a:pt x="0" y="278"/>
                    <a:pt x="38" y="321"/>
                    <a:pt x="102" y="321"/>
                  </a:cubicBezTo>
                  <a:cubicBezTo>
                    <a:pt x="167" y="321"/>
                    <a:pt x="209" y="274"/>
                    <a:pt x="209" y="219"/>
                  </a:cubicBezTo>
                  <a:cubicBezTo>
                    <a:pt x="209" y="158"/>
                    <a:pt x="159" y="131"/>
                    <a:pt x="117" y="127"/>
                  </a:cubicBezTo>
                  <a:lnTo>
                    <a:pt x="203" y="28"/>
                  </a:lnTo>
                  <a:lnTo>
                    <a:pt x="203" y="0"/>
                  </a:lnTo>
                  <a:lnTo>
                    <a:pt x="14" y="0"/>
                  </a:lnTo>
                  <a:lnTo>
                    <a:pt x="14" y="38"/>
                  </a:lnTo>
                  <a:lnTo>
                    <a:pt x="121" y="38"/>
                  </a:lnTo>
                  <a:cubicBezTo>
                    <a:pt x="138" y="38"/>
                    <a:pt x="148" y="37"/>
                    <a:pt x="148" y="37"/>
                  </a:cubicBezTo>
                  <a:lnTo>
                    <a:pt x="148" y="38"/>
                  </a:lnTo>
                  <a:cubicBezTo>
                    <a:pt x="148" y="38"/>
                    <a:pt x="138" y="47"/>
                    <a:pt x="128" y="59"/>
                  </a:cubicBezTo>
                  <a:lnTo>
                    <a:pt x="59" y="139"/>
                  </a:lnTo>
                  <a:lnTo>
                    <a:pt x="70" y="163"/>
                  </a:lnTo>
                  <a:lnTo>
                    <a:pt x="92" y="163"/>
                  </a:lnTo>
                  <a:cubicBezTo>
                    <a:pt x="130" y="163"/>
                    <a:pt x="165" y="182"/>
                    <a:pt x="165" y="221"/>
                  </a:cubicBezTo>
                  <a:cubicBezTo>
                    <a:pt x="165" y="255"/>
                    <a:pt x="136" y="279"/>
                    <a:pt x="100" y="279"/>
                  </a:cubicBezTo>
                  <a:cubicBezTo>
                    <a:pt x="55" y="279"/>
                    <a:pt x="24" y="244"/>
                    <a:pt x="24" y="244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34" name="Connecteur droit 33"/>
            <p:cNvSpPr/>
            <p:nvPr/>
          </p:nvSpPr>
          <p:spPr>
            <a:xfrm flipV="1">
              <a:off x="917640" y="1435680"/>
              <a:ext cx="0" cy="322848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35" name="Connecteur droit 34"/>
            <p:cNvSpPr/>
            <p:nvPr/>
          </p:nvSpPr>
          <p:spPr>
            <a:xfrm flipV="1">
              <a:off x="8860320" y="1435680"/>
              <a:ext cx="0" cy="322848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36" name="Connecteur droit 35"/>
            <p:cNvSpPr/>
            <p:nvPr/>
          </p:nvSpPr>
          <p:spPr>
            <a:xfrm>
              <a:off x="917640" y="4631400"/>
              <a:ext cx="7956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37" name="Connecteur droit 36"/>
            <p:cNvSpPr/>
            <p:nvPr/>
          </p:nvSpPr>
          <p:spPr>
            <a:xfrm>
              <a:off x="917640" y="3986280"/>
              <a:ext cx="7956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38" name="Connecteur droit 37"/>
            <p:cNvSpPr/>
            <p:nvPr/>
          </p:nvSpPr>
          <p:spPr>
            <a:xfrm>
              <a:off x="917640" y="3340440"/>
              <a:ext cx="7956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39" name="Connecteur droit 38"/>
            <p:cNvSpPr/>
            <p:nvPr/>
          </p:nvSpPr>
          <p:spPr>
            <a:xfrm>
              <a:off x="917640" y="2694960"/>
              <a:ext cx="7956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40" name="Connecteur droit 39"/>
            <p:cNvSpPr/>
            <p:nvPr/>
          </p:nvSpPr>
          <p:spPr>
            <a:xfrm>
              <a:off x="917640" y="2049119"/>
              <a:ext cx="7956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41" name="Connecteur droit 40"/>
            <p:cNvSpPr/>
            <p:nvPr/>
          </p:nvSpPr>
          <p:spPr>
            <a:xfrm flipH="1">
              <a:off x="8780760" y="4631400"/>
              <a:ext cx="7956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42" name="Connecteur droit 41"/>
            <p:cNvSpPr/>
            <p:nvPr/>
          </p:nvSpPr>
          <p:spPr>
            <a:xfrm flipH="1">
              <a:off x="8780760" y="3986280"/>
              <a:ext cx="7956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43" name="Connecteur droit 42"/>
            <p:cNvSpPr/>
            <p:nvPr/>
          </p:nvSpPr>
          <p:spPr>
            <a:xfrm flipH="1">
              <a:off x="8780760" y="3340440"/>
              <a:ext cx="7956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44" name="Connecteur droit 43"/>
            <p:cNvSpPr/>
            <p:nvPr/>
          </p:nvSpPr>
          <p:spPr>
            <a:xfrm flipH="1">
              <a:off x="8780760" y="2694960"/>
              <a:ext cx="7956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45" name="Connecteur droit 44"/>
            <p:cNvSpPr/>
            <p:nvPr/>
          </p:nvSpPr>
          <p:spPr>
            <a:xfrm flipH="1">
              <a:off x="8780760" y="2049119"/>
              <a:ext cx="7956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46" name="Groupe 45"/>
            <p:cNvGrpSpPr/>
            <p:nvPr/>
          </p:nvGrpSpPr>
          <p:grpSpPr>
            <a:xfrm>
              <a:off x="216000" y="2801520"/>
              <a:ext cx="41472" cy="708304"/>
              <a:chOff x="216000" y="2801520"/>
              <a:chExt cx="41472" cy="708304"/>
            </a:xfrm>
          </p:grpSpPr>
          <p:sp>
            <p:nvSpPr>
              <p:cNvPr id="47" name="Forme libre 46"/>
              <p:cNvSpPr/>
              <p:nvPr/>
            </p:nvSpPr>
            <p:spPr>
              <a:xfrm>
                <a:off x="257400" y="324432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24" h="288">
                    <a:moveTo>
                      <a:pt x="162" y="288"/>
                    </a:moveTo>
                    <a:cubicBezTo>
                      <a:pt x="255" y="288"/>
                      <a:pt x="324" y="220"/>
                      <a:pt x="324" y="123"/>
                    </a:cubicBezTo>
                    <a:cubicBezTo>
                      <a:pt x="324" y="43"/>
                      <a:pt x="274" y="0"/>
                      <a:pt x="274" y="0"/>
                    </a:cubicBezTo>
                    <a:lnTo>
                      <a:pt x="231" y="24"/>
                    </a:lnTo>
                    <a:cubicBezTo>
                      <a:pt x="231" y="24"/>
                      <a:pt x="273" y="62"/>
                      <a:pt x="273" y="119"/>
                    </a:cubicBezTo>
                    <a:cubicBezTo>
                      <a:pt x="273" y="183"/>
                      <a:pt x="224" y="228"/>
                      <a:pt x="161" y="228"/>
                    </a:cubicBezTo>
                    <a:cubicBezTo>
                      <a:pt x="98" y="228"/>
                      <a:pt x="51" y="183"/>
                      <a:pt x="51" y="121"/>
                    </a:cubicBezTo>
                    <a:cubicBezTo>
                      <a:pt x="51" y="68"/>
                      <a:pt x="87" y="35"/>
                      <a:pt x="87" y="35"/>
                    </a:cubicBezTo>
                    <a:lnTo>
                      <a:pt x="45" y="7"/>
                    </a:lnTo>
                    <a:cubicBezTo>
                      <a:pt x="45" y="7"/>
                      <a:pt x="0" y="46"/>
                      <a:pt x="0" y="123"/>
                    </a:cubicBezTo>
                    <a:cubicBezTo>
                      <a:pt x="0" y="220"/>
                      <a:pt x="70" y="288"/>
                      <a:pt x="162" y="288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48" name="Forme libre 47"/>
              <p:cNvSpPr/>
              <p:nvPr/>
            </p:nvSpPr>
            <p:spPr>
              <a:xfrm>
                <a:off x="216360" y="3185279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34" h="102">
                    <a:moveTo>
                      <a:pt x="347" y="102"/>
                    </a:moveTo>
                    <a:cubicBezTo>
                      <a:pt x="424" y="102"/>
                      <a:pt x="434" y="53"/>
                      <a:pt x="434" y="19"/>
                    </a:cubicBezTo>
                    <a:cubicBezTo>
                      <a:pt x="434" y="9"/>
                      <a:pt x="432" y="0"/>
                      <a:pt x="432" y="0"/>
                    </a:cubicBezTo>
                    <a:lnTo>
                      <a:pt x="380" y="0"/>
                    </a:lnTo>
                    <a:cubicBezTo>
                      <a:pt x="380" y="0"/>
                      <a:pt x="380" y="5"/>
                      <a:pt x="380" y="10"/>
                    </a:cubicBezTo>
                    <a:cubicBezTo>
                      <a:pt x="380" y="29"/>
                      <a:pt x="374" y="43"/>
                      <a:pt x="337" y="43"/>
                    </a:cubicBezTo>
                    <a:lnTo>
                      <a:pt x="0" y="43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49" name="Forme libre 48"/>
              <p:cNvSpPr/>
              <p:nvPr/>
            </p:nvSpPr>
            <p:spPr>
              <a:xfrm>
                <a:off x="216000" y="314100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31" h="60">
                    <a:moveTo>
                      <a:pt x="60" y="60"/>
                    </a:moveTo>
                    <a:cubicBezTo>
                      <a:pt x="60" y="40"/>
                      <a:pt x="60" y="20"/>
                      <a:pt x="60" y="0"/>
                    </a:cubicBezTo>
                    <a:cubicBezTo>
                      <a:pt x="40" y="0"/>
                      <a:pt x="20" y="0"/>
                      <a:pt x="0" y="0"/>
                    </a:cubicBezTo>
                    <a:cubicBezTo>
                      <a:pt x="0" y="20"/>
                      <a:pt x="0" y="40"/>
                      <a:pt x="0" y="60"/>
                    </a:cubicBezTo>
                    <a:cubicBezTo>
                      <a:pt x="20" y="60"/>
                      <a:pt x="40" y="60"/>
                      <a:pt x="60" y="60"/>
                    </a:cubicBezTo>
                    <a:close/>
                    <a:moveTo>
                      <a:pt x="431" y="59"/>
                    </a:moveTo>
                    <a:cubicBezTo>
                      <a:pt x="431" y="39"/>
                      <a:pt x="431" y="20"/>
                      <a:pt x="431" y="0"/>
                    </a:cubicBezTo>
                    <a:cubicBezTo>
                      <a:pt x="328" y="0"/>
                      <a:pt x="225" y="0"/>
                      <a:pt x="122" y="0"/>
                    </a:cubicBezTo>
                    <a:cubicBezTo>
                      <a:pt x="122" y="20"/>
                      <a:pt x="122" y="39"/>
                      <a:pt x="122" y="59"/>
                    </a:cubicBezTo>
                    <a:cubicBezTo>
                      <a:pt x="225" y="59"/>
                      <a:pt x="328" y="59"/>
                      <a:pt x="431" y="59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50" name="Forme libre 49"/>
              <p:cNvSpPr/>
              <p:nvPr/>
            </p:nvSpPr>
            <p:spPr>
              <a:xfrm>
                <a:off x="257400" y="3012841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24" h="288">
                    <a:moveTo>
                      <a:pt x="162" y="288"/>
                    </a:moveTo>
                    <a:cubicBezTo>
                      <a:pt x="255" y="288"/>
                      <a:pt x="324" y="220"/>
                      <a:pt x="324" y="123"/>
                    </a:cubicBezTo>
                    <a:cubicBezTo>
                      <a:pt x="324" y="43"/>
                      <a:pt x="274" y="0"/>
                      <a:pt x="274" y="0"/>
                    </a:cubicBezTo>
                    <a:lnTo>
                      <a:pt x="231" y="24"/>
                    </a:lnTo>
                    <a:cubicBezTo>
                      <a:pt x="231" y="24"/>
                      <a:pt x="273" y="62"/>
                      <a:pt x="273" y="119"/>
                    </a:cubicBezTo>
                    <a:cubicBezTo>
                      <a:pt x="273" y="183"/>
                      <a:pt x="224" y="228"/>
                      <a:pt x="161" y="228"/>
                    </a:cubicBezTo>
                    <a:cubicBezTo>
                      <a:pt x="98" y="228"/>
                      <a:pt x="51" y="183"/>
                      <a:pt x="51" y="121"/>
                    </a:cubicBezTo>
                    <a:cubicBezTo>
                      <a:pt x="51" y="68"/>
                      <a:pt x="87" y="35"/>
                      <a:pt x="87" y="35"/>
                    </a:cubicBezTo>
                    <a:lnTo>
                      <a:pt x="45" y="7"/>
                    </a:lnTo>
                    <a:cubicBezTo>
                      <a:pt x="45" y="7"/>
                      <a:pt x="0" y="46"/>
                      <a:pt x="0" y="123"/>
                    </a:cubicBezTo>
                    <a:cubicBezTo>
                      <a:pt x="0" y="220"/>
                      <a:pt x="70" y="288"/>
                      <a:pt x="162" y="288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51" name="Forme libre 50"/>
              <p:cNvSpPr/>
              <p:nvPr/>
            </p:nvSpPr>
            <p:spPr>
              <a:xfrm>
                <a:off x="216000" y="289404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31" h="265">
                    <a:moveTo>
                      <a:pt x="431" y="265"/>
                    </a:moveTo>
                    <a:cubicBezTo>
                      <a:pt x="431" y="245"/>
                      <a:pt x="431" y="226"/>
                      <a:pt x="431" y="206"/>
                    </a:cubicBezTo>
                    <a:cubicBezTo>
                      <a:pt x="383" y="206"/>
                      <a:pt x="334" y="206"/>
                      <a:pt x="286" y="206"/>
                    </a:cubicBezTo>
                    <a:cubicBezTo>
                      <a:pt x="286" y="191"/>
                      <a:pt x="286" y="176"/>
                      <a:pt x="286" y="161"/>
                    </a:cubicBezTo>
                    <a:cubicBezTo>
                      <a:pt x="334" y="131"/>
                      <a:pt x="383" y="100"/>
                      <a:pt x="431" y="69"/>
                    </a:cubicBezTo>
                    <a:cubicBezTo>
                      <a:pt x="431" y="46"/>
                      <a:pt x="431" y="23"/>
                      <a:pt x="431" y="0"/>
                    </a:cubicBezTo>
                    <a:cubicBezTo>
                      <a:pt x="374" y="38"/>
                      <a:pt x="317" y="76"/>
                      <a:pt x="260" y="114"/>
                    </a:cubicBezTo>
                    <a:cubicBezTo>
                      <a:pt x="259" y="114"/>
                      <a:pt x="259" y="114"/>
                      <a:pt x="259" y="114"/>
                    </a:cubicBezTo>
                    <a:cubicBezTo>
                      <a:pt x="213" y="80"/>
                      <a:pt x="168" y="46"/>
                      <a:pt x="122" y="12"/>
                    </a:cubicBezTo>
                    <a:cubicBezTo>
                      <a:pt x="122" y="34"/>
                      <a:pt x="122" y="56"/>
                      <a:pt x="122" y="79"/>
                    </a:cubicBezTo>
                    <a:cubicBezTo>
                      <a:pt x="160" y="107"/>
                      <a:pt x="198" y="135"/>
                      <a:pt x="236" y="163"/>
                    </a:cubicBezTo>
                    <a:cubicBezTo>
                      <a:pt x="236" y="177"/>
                      <a:pt x="236" y="192"/>
                      <a:pt x="236" y="206"/>
                    </a:cubicBezTo>
                    <a:cubicBezTo>
                      <a:pt x="157" y="206"/>
                      <a:pt x="79" y="206"/>
                      <a:pt x="0" y="206"/>
                    </a:cubicBezTo>
                    <a:cubicBezTo>
                      <a:pt x="0" y="226"/>
                      <a:pt x="0" y="245"/>
                      <a:pt x="0" y="265"/>
                    </a:cubicBezTo>
                    <a:cubicBezTo>
                      <a:pt x="144" y="265"/>
                      <a:pt x="287" y="265"/>
                      <a:pt x="431" y="265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52" name="Forme libre 51"/>
              <p:cNvSpPr/>
              <p:nvPr/>
            </p:nvSpPr>
            <p:spPr>
              <a:xfrm>
                <a:off x="257400" y="280152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24" h="228">
                    <a:moveTo>
                      <a:pt x="279" y="228"/>
                    </a:moveTo>
                    <a:cubicBezTo>
                      <a:pt x="279" y="228"/>
                      <a:pt x="324" y="187"/>
                      <a:pt x="324" y="111"/>
                    </a:cubicBezTo>
                    <a:cubicBezTo>
                      <a:pt x="324" y="44"/>
                      <a:pt x="285" y="0"/>
                      <a:pt x="234" y="0"/>
                    </a:cubicBezTo>
                    <a:cubicBezTo>
                      <a:pt x="133" y="0"/>
                      <a:pt x="145" y="158"/>
                      <a:pt x="89" y="158"/>
                    </a:cubicBezTo>
                    <a:cubicBezTo>
                      <a:pt x="62" y="158"/>
                      <a:pt x="51" y="133"/>
                      <a:pt x="51" y="108"/>
                    </a:cubicBezTo>
                    <a:cubicBezTo>
                      <a:pt x="51" y="59"/>
                      <a:pt x="79" y="32"/>
                      <a:pt x="79" y="32"/>
                    </a:cubicBezTo>
                    <a:lnTo>
                      <a:pt x="34" y="8"/>
                    </a:lnTo>
                    <a:cubicBezTo>
                      <a:pt x="34" y="8"/>
                      <a:pt x="0" y="40"/>
                      <a:pt x="0" y="107"/>
                    </a:cubicBezTo>
                    <a:cubicBezTo>
                      <a:pt x="0" y="169"/>
                      <a:pt x="32" y="219"/>
                      <a:pt x="88" y="219"/>
                    </a:cubicBezTo>
                    <a:cubicBezTo>
                      <a:pt x="189" y="219"/>
                      <a:pt x="177" y="60"/>
                      <a:pt x="234" y="60"/>
                    </a:cubicBezTo>
                    <a:cubicBezTo>
                      <a:pt x="259" y="60"/>
                      <a:pt x="273" y="86"/>
                      <a:pt x="273" y="111"/>
                    </a:cubicBezTo>
                    <a:cubicBezTo>
                      <a:pt x="273" y="165"/>
                      <a:pt x="237" y="200"/>
                      <a:pt x="237" y="200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53" name="Forme libre 52"/>
            <p:cNvSpPr/>
            <p:nvPr/>
          </p:nvSpPr>
          <p:spPr>
            <a:xfrm>
              <a:off x="720360" y="4560120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3" h="385">
                  <a:moveTo>
                    <a:pt x="131" y="385"/>
                  </a:moveTo>
                  <a:cubicBezTo>
                    <a:pt x="231" y="385"/>
                    <a:pt x="263" y="300"/>
                    <a:pt x="263" y="192"/>
                  </a:cubicBezTo>
                  <a:cubicBezTo>
                    <a:pt x="263" y="85"/>
                    <a:pt x="231" y="0"/>
                    <a:pt x="131" y="0"/>
                  </a:cubicBezTo>
                  <a:cubicBezTo>
                    <a:pt x="32" y="0"/>
                    <a:pt x="0" y="85"/>
                    <a:pt x="0" y="192"/>
                  </a:cubicBezTo>
                  <a:cubicBezTo>
                    <a:pt x="0" y="300"/>
                    <a:pt x="32" y="385"/>
                    <a:pt x="131" y="385"/>
                  </a:cubicBezTo>
                  <a:close/>
                  <a:moveTo>
                    <a:pt x="131" y="337"/>
                  </a:moveTo>
                  <a:cubicBezTo>
                    <a:pt x="71" y="337"/>
                    <a:pt x="53" y="273"/>
                    <a:pt x="53" y="192"/>
                  </a:cubicBezTo>
                  <a:cubicBezTo>
                    <a:pt x="53" y="111"/>
                    <a:pt x="71" y="48"/>
                    <a:pt x="131" y="48"/>
                  </a:cubicBezTo>
                  <a:cubicBezTo>
                    <a:pt x="193" y="48"/>
                    <a:pt x="210" y="111"/>
                    <a:pt x="210" y="192"/>
                  </a:cubicBezTo>
                  <a:cubicBezTo>
                    <a:pt x="210" y="273"/>
                    <a:pt x="193" y="337"/>
                    <a:pt x="131" y="337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54" name="Groupe 53"/>
            <p:cNvGrpSpPr/>
            <p:nvPr/>
          </p:nvGrpSpPr>
          <p:grpSpPr>
            <a:xfrm>
              <a:off x="503640" y="3956760"/>
              <a:ext cx="95832" cy="268023"/>
              <a:chOff x="503640" y="3956760"/>
              <a:chExt cx="95832" cy="268023"/>
            </a:xfrm>
          </p:grpSpPr>
          <p:sp>
            <p:nvSpPr>
              <p:cNvPr id="55" name="Forme libre 54"/>
              <p:cNvSpPr/>
              <p:nvPr/>
            </p:nvSpPr>
            <p:spPr>
              <a:xfrm>
                <a:off x="503640" y="3959279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17" h="372">
                    <a:moveTo>
                      <a:pt x="3" y="372"/>
                    </a:moveTo>
                    <a:lnTo>
                      <a:pt x="217" y="372"/>
                    </a:lnTo>
                    <a:lnTo>
                      <a:pt x="217" y="327"/>
                    </a:lnTo>
                    <a:lnTo>
                      <a:pt x="136" y="327"/>
                    </a:lnTo>
                    <a:lnTo>
                      <a:pt x="136" y="0"/>
                    </a:lnTo>
                    <a:lnTo>
                      <a:pt x="89" y="0"/>
                    </a:lnTo>
                    <a:lnTo>
                      <a:pt x="0" y="86"/>
                    </a:lnTo>
                    <a:lnTo>
                      <a:pt x="32" y="119"/>
                    </a:lnTo>
                    <a:lnTo>
                      <a:pt x="67" y="85"/>
                    </a:lnTo>
                    <a:cubicBezTo>
                      <a:pt x="80" y="71"/>
                      <a:pt x="84" y="63"/>
                      <a:pt x="84" y="63"/>
                    </a:cubicBezTo>
                    <a:lnTo>
                      <a:pt x="86" y="63"/>
                    </a:lnTo>
                    <a:cubicBezTo>
                      <a:pt x="86" y="63"/>
                      <a:pt x="85" y="75"/>
                      <a:pt x="85" y="86"/>
                    </a:cubicBezTo>
                    <a:lnTo>
                      <a:pt x="85" y="327"/>
                    </a:lnTo>
                    <a:lnTo>
                      <a:pt x="3" y="327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56" name="Forme libre 55"/>
              <p:cNvSpPr/>
              <p:nvPr/>
            </p:nvSpPr>
            <p:spPr>
              <a:xfrm>
                <a:off x="599400" y="395676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63" h="385">
                    <a:moveTo>
                      <a:pt x="131" y="385"/>
                    </a:moveTo>
                    <a:cubicBezTo>
                      <a:pt x="231" y="385"/>
                      <a:pt x="263" y="300"/>
                      <a:pt x="263" y="192"/>
                    </a:cubicBezTo>
                    <a:cubicBezTo>
                      <a:pt x="263" y="85"/>
                      <a:pt x="231" y="0"/>
                      <a:pt x="131" y="0"/>
                    </a:cubicBezTo>
                    <a:cubicBezTo>
                      <a:pt x="32" y="0"/>
                      <a:pt x="0" y="85"/>
                      <a:pt x="0" y="192"/>
                    </a:cubicBezTo>
                    <a:cubicBezTo>
                      <a:pt x="0" y="300"/>
                      <a:pt x="32" y="385"/>
                      <a:pt x="131" y="385"/>
                    </a:cubicBezTo>
                    <a:close/>
                    <a:moveTo>
                      <a:pt x="131" y="337"/>
                    </a:moveTo>
                    <a:cubicBezTo>
                      <a:pt x="71" y="337"/>
                      <a:pt x="53" y="273"/>
                      <a:pt x="53" y="192"/>
                    </a:cubicBezTo>
                    <a:cubicBezTo>
                      <a:pt x="53" y="111"/>
                      <a:pt x="71" y="48"/>
                      <a:pt x="131" y="48"/>
                    </a:cubicBezTo>
                    <a:cubicBezTo>
                      <a:pt x="193" y="48"/>
                      <a:pt x="210" y="111"/>
                      <a:pt x="210" y="192"/>
                    </a:cubicBezTo>
                    <a:cubicBezTo>
                      <a:pt x="210" y="273"/>
                      <a:pt x="193" y="337"/>
                      <a:pt x="131" y="337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57" name="Forme libre 56"/>
            <p:cNvSpPr/>
            <p:nvPr/>
          </p:nvSpPr>
          <p:spPr>
            <a:xfrm>
              <a:off x="750599" y="3891600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84" h="316">
                  <a:moveTo>
                    <a:pt x="2" y="316"/>
                  </a:moveTo>
                  <a:lnTo>
                    <a:pt x="184" y="316"/>
                  </a:lnTo>
                  <a:lnTo>
                    <a:pt x="184" y="278"/>
                  </a:lnTo>
                  <a:lnTo>
                    <a:pt x="115" y="278"/>
                  </a:lnTo>
                  <a:lnTo>
                    <a:pt x="115" y="0"/>
                  </a:lnTo>
                  <a:lnTo>
                    <a:pt x="75" y="0"/>
                  </a:lnTo>
                  <a:lnTo>
                    <a:pt x="0" y="73"/>
                  </a:lnTo>
                  <a:lnTo>
                    <a:pt x="27" y="101"/>
                  </a:lnTo>
                  <a:lnTo>
                    <a:pt x="56" y="72"/>
                  </a:lnTo>
                  <a:cubicBezTo>
                    <a:pt x="68" y="61"/>
                    <a:pt x="71" y="54"/>
                    <a:pt x="71" y="54"/>
                  </a:cubicBezTo>
                  <a:lnTo>
                    <a:pt x="72" y="54"/>
                  </a:lnTo>
                  <a:cubicBezTo>
                    <a:pt x="72" y="54"/>
                    <a:pt x="72" y="64"/>
                    <a:pt x="72" y="73"/>
                  </a:cubicBezTo>
                  <a:lnTo>
                    <a:pt x="72" y="278"/>
                  </a:lnTo>
                  <a:lnTo>
                    <a:pt x="2" y="278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58" name="Groupe 57"/>
            <p:cNvGrpSpPr/>
            <p:nvPr/>
          </p:nvGrpSpPr>
          <p:grpSpPr>
            <a:xfrm>
              <a:off x="503640" y="3299760"/>
              <a:ext cx="95832" cy="268024"/>
              <a:chOff x="503640" y="3299760"/>
              <a:chExt cx="95832" cy="268024"/>
            </a:xfrm>
          </p:grpSpPr>
          <p:sp>
            <p:nvSpPr>
              <p:cNvPr id="59" name="Forme libre 58"/>
              <p:cNvSpPr/>
              <p:nvPr/>
            </p:nvSpPr>
            <p:spPr>
              <a:xfrm>
                <a:off x="503640" y="330228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17" h="372">
                    <a:moveTo>
                      <a:pt x="3" y="372"/>
                    </a:moveTo>
                    <a:lnTo>
                      <a:pt x="217" y="372"/>
                    </a:lnTo>
                    <a:lnTo>
                      <a:pt x="217" y="327"/>
                    </a:lnTo>
                    <a:lnTo>
                      <a:pt x="136" y="327"/>
                    </a:lnTo>
                    <a:lnTo>
                      <a:pt x="136" y="0"/>
                    </a:lnTo>
                    <a:lnTo>
                      <a:pt x="89" y="0"/>
                    </a:lnTo>
                    <a:lnTo>
                      <a:pt x="0" y="86"/>
                    </a:lnTo>
                    <a:lnTo>
                      <a:pt x="32" y="119"/>
                    </a:lnTo>
                    <a:lnTo>
                      <a:pt x="67" y="85"/>
                    </a:lnTo>
                    <a:cubicBezTo>
                      <a:pt x="80" y="71"/>
                      <a:pt x="84" y="63"/>
                      <a:pt x="84" y="63"/>
                    </a:cubicBezTo>
                    <a:lnTo>
                      <a:pt x="86" y="63"/>
                    </a:lnTo>
                    <a:cubicBezTo>
                      <a:pt x="86" y="63"/>
                      <a:pt x="85" y="75"/>
                      <a:pt x="85" y="86"/>
                    </a:cubicBezTo>
                    <a:lnTo>
                      <a:pt x="85" y="327"/>
                    </a:lnTo>
                    <a:lnTo>
                      <a:pt x="3" y="327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60" name="Forme libre 59"/>
              <p:cNvSpPr/>
              <p:nvPr/>
            </p:nvSpPr>
            <p:spPr>
              <a:xfrm>
                <a:off x="599400" y="329976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63" h="385">
                    <a:moveTo>
                      <a:pt x="131" y="385"/>
                    </a:moveTo>
                    <a:cubicBezTo>
                      <a:pt x="231" y="385"/>
                      <a:pt x="263" y="300"/>
                      <a:pt x="263" y="192"/>
                    </a:cubicBezTo>
                    <a:cubicBezTo>
                      <a:pt x="263" y="85"/>
                      <a:pt x="231" y="0"/>
                      <a:pt x="131" y="0"/>
                    </a:cubicBezTo>
                    <a:cubicBezTo>
                      <a:pt x="32" y="0"/>
                      <a:pt x="0" y="85"/>
                      <a:pt x="0" y="192"/>
                    </a:cubicBezTo>
                    <a:cubicBezTo>
                      <a:pt x="0" y="300"/>
                      <a:pt x="32" y="385"/>
                      <a:pt x="131" y="385"/>
                    </a:cubicBezTo>
                    <a:close/>
                    <a:moveTo>
                      <a:pt x="131" y="337"/>
                    </a:moveTo>
                    <a:cubicBezTo>
                      <a:pt x="71" y="337"/>
                      <a:pt x="53" y="273"/>
                      <a:pt x="53" y="192"/>
                    </a:cubicBezTo>
                    <a:cubicBezTo>
                      <a:pt x="53" y="111"/>
                      <a:pt x="71" y="48"/>
                      <a:pt x="131" y="48"/>
                    </a:cubicBezTo>
                    <a:cubicBezTo>
                      <a:pt x="193" y="48"/>
                      <a:pt x="210" y="111"/>
                      <a:pt x="210" y="192"/>
                    </a:cubicBezTo>
                    <a:cubicBezTo>
                      <a:pt x="210" y="273"/>
                      <a:pt x="193" y="337"/>
                      <a:pt x="131" y="337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61" name="Forme libre 60"/>
            <p:cNvSpPr/>
            <p:nvPr/>
          </p:nvSpPr>
          <p:spPr>
            <a:xfrm>
              <a:off x="751320" y="3232440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" h="321">
                  <a:moveTo>
                    <a:pt x="2" y="321"/>
                  </a:moveTo>
                  <a:lnTo>
                    <a:pt x="205" y="321"/>
                  </a:lnTo>
                  <a:lnTo>
                    <a:pt x="205" y="282"/>
                  </a:lnTo>
                  <a:lnTo>
                    <a:pt x="49" y="282"/>
                  </a:lnTo>
                  <a:cubicBezTo>
                    <a:pt x="50" y="211"/>
                    <a:pt x="201" y="194"/>
                    <a:pt x="201" y="91"/>
                  </a:cubicBezTo>
                  <a:cubicBezTo>
                    <a:pt x="201" y="36"/>
                    <a:pt x="159" y="0"/>
                    <a:pt x="101" y="0"/>
                  </a:cubicBezTo>
                  <a:cubicBezTo>
                    <a:pt x="30" y="0"/>
                    <a:pt x="1" y="60"/>
                    <a:pt x="1" y="60"/>
                  </a:cubicBezTo>
                  <a:lnTo>
                    <a:pt x="34" y="82"/>
                  </a:lnTo>
                  <a:cubicBezTo>
                    <a:pt x="34" y="82"/>
                    <a:pt x="56" y="42"/>
                    <a:pt x="98" y="42"/>
                  </a:cubicBezTo>
                  <a:cubicBezTo>
                    <a:pt x="131" y="42"/>
                    <a:pt x="155" y="63"/>
                    <a:pt x="155" y="94"/>
                  </a:cubicBezTo>
                  <a:cubicBezTo>
                    <a:pt x="155" y="168"/>
                    <a:pt x="0" y="184"/>
                    <a:pt x="0" y="297"/>
                  </a:cubicBezTo>
                  <a:cubicBezTo>
                    <a:pt x="0" y="304"/>
                    <a:pt x="1" y="312"/>
                    <a:pt x="2" y="321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62" name="Groupe 61"/>
            <p:cNvGrpSpPr/>
            <p:nvPr/>
          </p:nvGrpSpPr>
          <p:grpSpPr>
            <a:xfrm>
              <a:off x="503640" y="2656800"/>
              <a:ext cx="95832" cy="268024"/>
              <a:chOff x="503640" y="2656800"/>
              <a:chExt cx="95832" cy="268024"/>
            </a:xfrm>
          </p:grpSpPr>
          <p:sp>
            <p:nvSpPr>
              <p:cNvPr id="63" name="Forme libre 62"/>
              <p:cNvSpPr/>
              <p:nvPr/>
            </p:nvSpPr>
            <p:spPr>
              <a:xfrm>
                <a:off x="503640" y="265932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17" h="372">
                    <a:moveTo>
                      <a:pt x="3" y="372"/>
                    </a:moveTo>
                    <a:lnTo>
                      <a:pt x="217" y="372"/>
                    </a:lnTo>
                    <a:lnTo>
                      <a:pt x="217" y="327"/>
                    </a:lnTo>
                    <a:lnTo>
                      <a:pt x="136" y="327"/>
                    </a:lnTo>
                    <a:lnTo>
                      <a:pt x="136" y="0"/>
                    </a:lnTo>
                    <a:lnTo>
                      <a:pt x="89" y="0"/>
                    </a:lnTo>
                    <a:lnTo>
                      <a:pt x="0" y="86"/>
                    </a:lnTo>
                    <a:lnTo>
                      <a:pt x="32" y="119"/>
                    </a:lnTo>
                    <a:lnTo>
                      <a:pt x="67" y="85"/>
                    </a:lnTo>
                    <a:cubicBezTo>
                      <a:pt x="80" y="71"/>
                      <a:pt x="84" y="63"/>
                      <a:pt x="84" y="63"/>
                    </a:cubicBezTo>
                    <a:lnTo>
                      <a:pt x="86" y="63"/>
                    </a:lnTo>
                    <a:cubicBezTo>
                      <a:pt x="86" y="63"/>
                      <a:pt x="85" y="75"/>
                      <a:pt x="85" y="86"/>
                    </a:cubicBezTo>
                    <a:lnTo>
                      <a:pt x="85" y="327"/>
                    </a:lnTo>
                    <a:lnTo>
                      <a:pt x="3" y="327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64" name="Forme libre 63"/>
              <p:cNvSpPr/>
              <p:nvPr/>
            </p:nvSpPr>
            <p:spPr>
              <a:xfrm>
                <a:off x="599400" y="265680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63" h="385">
                    <a:moveTo>
                      <a:pt x="131" y="385"/>
                    </a:moveTo>
                    <a:cubicBezTo>
                      <a:pt x="231" y="385"/>
                      <a:pt x="263" y="300"/>
                      <a:pt x="263" y="192"/>
                    </a:cubicBezTo>
                    <a:cubicBezTo>
                      <a:pt x="263" y="85"/>
                      <a:pt x="231" y="0"/>
                      <a:pt x="131" y="0"/>
                    </a:cubicBezTo>
                    <a:cubicBezTo>
                      <a:pt x="32" y="0"/>
                      <a:pt x="0" y="85"/>
                      <a:pt x="0" y="192"/>
                    </a:cubicBezTo>
                    <a:cubicBezTo>
                      <a:pt x="0" y="300"/>
                      <a:pt x="32" y="385"/>
                      <a:pt x="131" y="385"/>
                    </a:cubicBezTo>
                    <a:close/>
                    <a:moveTo>
                      <a:pt x="131" y="337"/>
                    </a:moveTo>
                    <a:cubicBezTo>
                      <a:pt x="71" y="337"/>
                      <a:pt x="53" y="273"/>
                      <a:pt x="53" y="192"/>
                    </a:cubicBezTo>
                    <a:cubicBezTo>
                      <a:pt x="53" y="111"/>
                      <a:pt x="71" y="48"/>
                      <a:pt x="131" y="48"/>
                    </a:cubicBezTo>
                    <a:cubicBezTo>
                      <a:pt x="193" y="48"/>
                      <a:pt x="210" y="111"/>
                      <a:pt x="210" y="192"/>
                    </a:cubicBezTo>
                    <a:cubicBezTo>
                      <a:pt x="210" y="273"/>
                      <a:pt x="193" y="337"/>
                      <a:pt x="131" y="337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65" name="Forme libre 64"/>
            <p:cNvSpPr/>
            <p:nvPr/>
          </p:nvSpPr>
          <p:spPr>
            <a:xfrm>
              <a:off x="749160" y="2591640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9" h="321">
                  <a:moveTo>
                    <a:pt x="0" y="278"/>
                  </a:moveTo>
                  <a:cubicBezTo>
                    <a:pt x="0" y="278"/>
                    <a:pt x="38" y="321"/>
                    <a:pt x="102" y="321"/>
                  </a:cubicBezTo>
                  <a:cubicBezTo>
                    <a:pt x="167" y="321"/>
                    <a:pt x="209" y="274"/>
                    <a:pt x="209" y="219"/>
                  </a:cubicBezTo>
                  <a:cubicBezTo>
                    <a:pt x="209" y="158"/>
                    <a:pt x="159" y="131"/>
                    <a:pt x="117" y="127"/>
                  </a:cubicBezTo>
                  <a:lnTo>
                    <a:pt x="203" y="28"/>
                  </a:lnTo>
                  <a:lnTo>
                    <a:pt x="203" y="0"/>
                  </a:lnTo>
                  <a:lnTo>
                    <a:pt x="14" y="0"/>
                  </a:lnTo>
                  <a:lnTo>
                    <a:pt x="14" y="38"/>
                  </a:lnTo>
                  <a:lnTo>
                    <a:pt x="121" y="38"/>
                  </a:lnTo>
                  <a:cubicBezTo>
                    <a:pt x="138" y="38"/>
                    <a:pt x="148" y="37"/>
                    <a:pt x="148" y="37"/>
                  </a:cubicBezTo>
                  <a:lnTo>
                    <a:pt x="148" y="38"/>
                  </a:lnTo>
                  <a:cubicBezTo>
                    <a:pt x="148" y="38"/>
                    <a:pt x="138" y="47"/>
                    <a:pt x="128" y="59"/>
                  </a:cubicBezTo>
                  <a:lnTo>
                    <a:pt x="59" y="139"/>
                  </a:lnTo>
                  <a:lnTo>
                    <a:pt x="70" y="163"/>
                  </a:lnTo>
                  <a:lnTo>
                    <a:pt x="92" y="163"/>
                  </a:lnTo>
                  <a:cubicBezTo>
                    <a:pt x="130" y="163"/>
                    <a:pt x="165" y="182"/>
                    <a:pt x="165" y="221"/>
                  </a:cubicBezTo>
                  <a:cubicBezTo>
                    <a:pt x="165" y="255"/>
                    <a:pt x="136" y="279"/>
                    <a:pt x="100" y="279"/>
                  </a:cubicBezTo>
                  <a:cubicBezTo>
                    <a:pt x="55" y="279"/>
                    <a:pt x="24" y="244"/>
                    <a:pt x="24" y="244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66" name="Groupe 65"/>
            <p:cNvGrpSpPr/>
            <p:nvPr/>
          </p:nvGrpSpPr>
          <p:grpSpPr>
            <a:xfrm>
              <a:off x="503640" y="2014200"/>
              <a:ext cx="95832" cy="268023"/>
              <a:chOff x="503640" y="2014200"/>
              <a:chExt cx="95832" cy="268023"/>
            </a:xfrm>
          </p:grpSpPr>
          <p:sp>
            <p:nvSpPr>
              <p:cNvPr id="67" name="Forme libre 66"/>
              <p:cNvSpPr/>
              <p:nvPr/>
            </p:nvSpPr>
            <p:spPr>
              <a:xfrm>
                <a:off x="503640" y="2016719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17" h="372">
                    <a:moveTo>
                      <a:pt x="3" y="372"/>
                    </a:moveTo>
                    <a:lnTo>
                      <a:pt x="217" y="372"/>
                    </a:lnTo>
                    <a:lnTo>
                      <a:pt x="217" y="327"/>
                    </a:lnTo>
                    <a:lnTo>
                      <a:pt x="136" y="327"/>
                    </a:lnTo>
                    <a:lnTo>
                      <a:pt x="136" y="0"/>
                    </a:lnTo>
                    <a:lnTo>
                      <a:pt x="89" y="0"/>
                    </a:lnTo>
                    <a:lnTo>
                      <a:pt x="0" y="86"/>
                    </a:lnTo>
                    <a:lnTo>
                      <a:pt x="32" y="119"/>
                    </a:lnTo>
                    <a:lnTo>
                      <a:pt x="67" y="85"/>
                    </a:lnTo>
                    <a:cubicBezTo>
                      <a:pt x="80" y="71"/>
                      <a:pt x="84" y="63"/>
                      <a:pt x="84" y="63"/>
                    </a:cubicBezTo>
                    <a:lnTo>
                      <a:pt x="86" y="63"/>
                    </a:lnTo>
                    <a:cubicBezTo>
                      <a:pt x="86" y="63"/>
                      <a:pt x="85" y="75"/>
                      <a:pt x="85" y="86"/>
                    </a:cubicBezTo>
                    <a:lnTo>
                      <a:pt x="85" y="327"/>
                    </a:lnTo>
                    <a:lnTo>
                      <a:pt x="3" y="327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68" name="Forme libre 67"/>
              <p:cNvSpPr/>
              <p:nvPr/>
            </p:nvSpPr>
            <p:spPr>
              <a:xfrm>
                <a:off x="599400" y="201420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63" h="385">
                    <a:moveTo>
                      <a:pt x="131" y="385"/>
                    </a:moveTo>
                    <a:cubicBezTo>
                      <a:pt x="231" y="385"/>
                      <a:pt x="263" y="300"/>
                      <a:pt x="263" y="192"/>
                    </a:cubicBezTo>
                    <a:cubicBezTo>
                      <a:pt x="263" y="85"/>
                      <a:pt x="231" y="0"/>
                      <a:pt x="131" y="0"/>
                    </a:cubicBezTo>
                    <a:cubicBezTo>
                      <a:pt x="32" y="0"/>
                      <a:pt x="0" y="85"/>
                      <a:pt x="0" y="192"/>
                    </a:cubicBezTo>
                    <a:cubicBezTo>
                      <a:pt x="0" y="300"/>
                      <a:pt x="32" y="385"/>
                      <a:pt x="131" y="385"/>
                    </a:cubicBezTo>
                    <a:close/>
                    <a:moveTo>
                      <a:pt x="131" y="337"/>
                    </a:moveTo>
                    <a:cubicBezTo>
                      <a:pt x="71" y="337"/>
                      <a:pt x="53" y="273"/>
                      <a:pt x="53" y="192"/>
                    </a:cubicBezTo>
                    <a:cubicBezTo>
                      <a:pt x="53" y="111"/>
                      <a:pt x="71" y="48"/>
                      <a:pt x="131" y="48"/>
                    </a:cubicBezTo>
                    <a:cubicBezTo>
                      <a:pt x="193" y="48"/>
                      <a:pt x="210" y="111"/>
                      <a:pt x="210" y="192"/>
                    </a:cubicBezTo>
                    <a:cubicBezTo>
                      <a:pt x="210" y="273"/>
                      <a:pt x="193" y="337"/>
                      <a:pt x="131" y="337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69" name="Connecteur droit 68"/>
            <p:cNvSpPr/>
            <p:nvPr/>
          </p:nvSpPr>
          <p:spPr>
            <a:xfrm>
              <a:off x="9050400" y="4649040"/>
              <a:ext cx="39492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70" name="Connecteur droit 69"/>
            <p:cNvSpPr/>
            <p:nvPr/>
          </p:nvSpPr>
          <p:spPr>
            <a:xfrm>
              <a:off x="9050400" y="1435680"/>
              <a:ext cx="39492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71" name="Connecteur droit 70"/>
            <p:cNvSpPr/>
            <p:nvPr/>
          </p:nvSpPr>
          <p:spPr>
            <a:xfrm flipV="1">
              <a:off x="9050400" y="1435680"/>
              <a:ext cx="0" cy="32133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72" name="Connecteur droit 71"/>
            <p:cNvSpPr/>
            <p:nvPr/>
          </p:nvSpPr>
          <p:spPr>
            <a:xfrm flipV="1">
              <a:off x="9445680" y="1435680"/>
              <a:ext cx="0" cy="32133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pic>
          <p:nvPicPr>
            <p:cNvPr id="73" name="Image 7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50400" y="1435680"/>
              <a:ext cx="394560" cy="32133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Image 7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50400" y="1435680"/>
              <a:ext cx="394560" cy="32133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" name="Connecteur droit 74"/>
            <p:cNvSpPr/>
            <p:nvPr/>
          </p:nvSpPr>
          <p:spPr>
            <a:xfrm flipV="1">
              <a:off x="9445680" y="1435680"/>
              <a:ext cx="0" cy="32133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76" name="Connecteur droit 75"/>
            <p:cNvSpPr/>
            <p:nvPr/>
          </p:nvSpPr>
          <p:spPr>
            <a:xfrm flipH="1">
              <a:off x="9413640" y="4164120"/>
              <a:ext cx="3204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77" name="Connecteur droit 76"/>
            <p:cNvSpPr/>
            <p:nvPr/>
          </p:nvSpPr>
          <p:spPr>
            <a:xfrm flipH="1">
              <a:off x="9413640" y="3539880"/>
              <a:ext cx="3204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78" name="Connecteur droit 77"/>
            <p:cNvSpPr/>
            <p:nvPr/>
          </p:nvSpPr>
          <p:spPr>
            <a:xfrm flipH="1">
              <a:off x="9413640" y="2915279"/>
              <a:ext cx="3204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79" name="Connecteur droit 78"/>
            <p:cNvSpPr/>
            <p:nvPr/>
          </p:nvSpPr>
          <p:spPr>
            <a:xfrm flipH="1">
              <a:off x="9413640" y="2291039"/>
              <a:ext cx="3204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80" name="Connecteur droit 79"/>
            <p:cNvSpPr/>
            <p:nvPr/>
          </p:nvSpPr>
          <p:spPr>
            <a:xfrm flipH="1">
              <a:off x="9413640" y="1666800"/>
              <a:ext cx="3204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81" name="Forme libre 80"/>
            <p:cNvSpPr/>
            <p:nvPr/>
          </p:nvSpPr>
          <p:spPr>
            <a:xfrm>
              <a:off x="747720" y="1949399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39" h="315">
                  <a:moveTo>
                    <a:pt x="0" y="231"/>
                  </a:moveTo>
                  <a:lnTo>
                    <a:pt x="153" y="231"/>
                  </a:lnTo>
                  <a:lnTo>
                    <a:pt x="153" y="315"/>
                  </a:lnTo>
                  <a:lnTo>
                    <a:pt x="196" y="315"/>
                  </a:lnTo>
                  <a:lnTo>
                    <a:pt x="196" y="231"/>
                  </a:lnTo>
                  <a:lnTo>
                    <a:pt x="239" y="231"/>
                  </a:lnTo>
                  <a:lnTo>
                    <a:pt x="239" y="193"/>
                  </a:lnTo>
                  <a:lnTo>
                    <a:pt x="196" y="193"/>
                  </a:lnTo>
                  <a:lnTo>
                    <a:pt x="196" y="0"/>
                  </a:lnTo>
                  <a:lnTo>
                    <a:pt x="146" y="0"/>
                  </a:lnTo>
                  <a:lnTo>
                    <a:pt x="0" y="203"/>
                  </a:lnTo>
                  <a:close/>
                  <a:moveTo>
                    <a:pt x="49" y="193"/>
                  </a:moveTo>
                  <a:lnTo>
                    <a:pt x="138" y="73"/>
                  </a:lnTo>
                  <a:cubicBezTo>
                    <a:pt x="147" y="62"/>
                    <a:pt x="154" y="47"/>
                    <a:pt x="154" y="47"/>
                  </a:cubicBezTo>
                  <a:lnTo>
                    <a:pt x="155" y="47"/>
                  </a:lnTo>
                  <a:cubicBezTo>
                    <a:pt x="155" y="47"/>
                    <a:pt x="153" y="63"/>
                    <a:pt x="153" y="78"/>
                  </a:cubicBezTo>
                  <a:lnTo>
                    <a:pt x="153" y="193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82" name="Groupe 81"/>
            <p:cNvGrpSpPr/>
            <p:nvPr/>
          </p:nvGrpSpPr>
          <p:grpSpPr>
            <a:xfrm>
              <a:off x="9527399" y="4127760"/>
              <a:ext cx="88993" cy="267664"/>
              <a:chOff x="9527399" y="4127760"/>
              <a:chExt cx="88993" cy="267664"/>
            </a:xfrm>
          </p:grpSpPr>
          <p:sp>
            <p:nvSpPr>
              <p:cNvPr id="83" name="Forme libre 82"/>
              <p:cNvSpPr/>
              <p:nvPr/>
            </p:nvSpPr>
            <p:spPr>
              <a:xfrm>
                <a:off x="9527399" y="412992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01" h="345">
                    <a:moveTo>
                      <a:pt x="2" y="345"/>
                    </a:moveTo>
                    <a:lnTo>
                      <a:pt x="201" y="345"/>
                    </a:lnTo>
                    <a:lnTo>
                      <a:pt x="201" y="303"/>
                    </a:lnTo>
                    <a:lnTo>
                      <a:pt x="125" y="303"/>
                    </a:lnTo>
                    <a:lnTo>
                      <a:pt x="125" y="0"/>
                    </a:lnTo>
                    <a:lnTo>
                      <a:pt x="82" y="0"/>
                    </a:lnTo>
                    <a:lnTo>
                      <a:pt x="0" y="81"/>
                    </a:lnTo>
                    <a:lnTo>
                      <a:pt x="29" y="111"/>
                    </a:lnTo>
                    <a:lnTo>
                      <a:pt x="61" y="79"/>
                    </a:lnTo>
                    <a:cubicBezTo>
                      <a:pt x="74" y="67"/>
                      <a:pt x="78" y="59"/>
                      <a:pt x="78" y="59"/>
                    </a:cubicBezTo>
                    <a:lnTo>
                      <a:pt x="79" y="59"/>
                    </a:lnTo>
                    <a:cubicBezTo>
                      <a:pt x="79" y="59"/>
                      <a:pt x="79" y="70"/>
                      <a:pt x="79" y="81"/>
                    </a:cubicBezTo>
                    <a:lnTo>
                      <a:pt x="79" y="303"/>
                    </a:lnTo>
                    <a:lnTo>
                      <a:pt x="2" y="303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84" name="Forme libre 83"/>
              <p:cNvSpPr/>
              <p:nvPr/>
            </p:nvSpPr>
            <p:spPr>
              <a:xfrm>
                <a:off x="9616320" y="412776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44" h="358">
                    <a:moveTo>
                      <a:pt x="122" y="358"/>
                    </a:moveTo>
                    <a:cubicBezTo>
                      <a:pt x="214" y="358"/>
                      <a:pt x="244" y="278"/>
                      <a:pt x="244" y="178"/>
                    </a:cubicBezTo>
                    <a:cubicBezTo>
                      <a:pt x="244" y="79"/>
                      <a:pt x="214" y="0"/>
                      <a:pt x="122" y="0"/>
                    </a:cubicBezTo>
                    <a:cubicBezTo>
                      <a:pt x="30" y="0"/>
                      <a:pt x="0" y="79"/>
                      <a:pt x="0" y="178"/>
                    </a:cubicBezTo>
                    <a:cubicBezTo>
                      <a:pt x="0" y="278"/>
                      <a:pt x="30" y="358"/>
                      <a:pt x="122" y="358"/>
                    </a:cubicBezTo>
                    <a:close/>
                    <a:moveTo>
                      <a:pt x="122" y="313"/>
                    </a:moveTo>
                    <a:cubicBezTo>
                      <a:pt x="65" y="313"/>
                      <a:pt x="49" y="254"/>
                      <a:pt x="49" y="178"/>
                    </a:cubicBezTo>
                    <a:cubicBezTo>
                      <a:pt x="49" y="103"/>
                      <a:pt x="65" y="45"/>
                      <a:pt x="122" y="45"/>
                    </a:cubicBezTo>
                    <a:cubicBezTo>
                      <a:pt x="178" y="45"/>
                      <a:pt x="194" y="103"/>
                      <a:pt x="194" y="178"/>
                    </a:cubicBezTo>
                    <a:cubicBezTo>
                      <a:pt x="194" y="254"/>
                      <a:pt x="178" y="313"/>
                      <a:pt x="122" y="313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85" name="Forme libre 84"/>
            <p:cNvSpPr/>
            <p:nvPr/>
          </p:nvSpPr>
          <p:spPr>
            <a:xfrm>
              <a:off x="9759599" y="4073040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50" h="257">
                  <a:moveTo>
                    <a:pt x="2" y="257"/>
                  </a:moveTo>
                  <a:lnTo>
                    <a:pt x="150" y="257"/>
                  </a:lnTo>
                  <a:lnTo>
                    <a:pt x="150" y="226"/>
                  </a:lnTo>
                  <a:lnTo>
                    <a:pt x="94" y="226"/>
                  </a:lnTo>
                  <a:lnTo>
                    <a:pt x="94" y="0"/>
                  </a:lnTo>
                  <a:lnTo>
                    <a:pt x="62" y="0"/>
                  </a:lnTo>
                  <a:lnTo>
                    <a:pt x="0" y="60"/>
                  </a:lnTo>
                  <a:lnTo>
                    <a:pt x="22" y="82"/>
                  </a:lnTo>
                  <a:lnTo>
                    <a:pt x="46" y="59"/>
                  </a:lnTo>
                  <a:cubicBezTo>
                    <a:pt x="56" y="50"/>
                    <a:pt x="58" y="44"/>
                    <a:pt x="58" y="44"/>
                  </a:cubicBezTo>
                  <a:lnTo>
                    <a:pt x="59" y="44"/>
                  </a:lnTo>
                  <a:cubicBezTo>
                    <a:pt x="59" y="44"/>
                    <a:pt x="59" y="52"/>
                    <a:pt x="59" y="60"/>
                  </a:cubicBezTo>
                  <a:lnTo>
                    <a:pt x="59" y="226"/>
                  </a:lnTo>
                  <a:lnTo>
                    <a:pt x="2" y="226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86" name="Groupe 85"/>
            <p:cNvGrpSpPr/>
            <p:nvPr/>
          </p:nvGrpSpPr>
          <p:grpSpPr>
            <a:xfrm>
              <a:off x="9527399" y="3499559"/>
              <a:ext cx="88993" cy="267664"/>
              <a:chOff x="9527399" y="3499559"/>
              <a:chExt cx="88993" cy="267664"/>
            </a:xfrm>
          </p:grpSpPr>
          <p:sp>
            <p:nvSpPr>
              <p:cNvPr id="87" name="Forme libre 86"/>
              <p:cNvSpPr/>
              <p:nvPr/>
            </p:nvSpPr>
            <p:spPr>
              <a:xfrm>
                <a:off x="9527399" y="3501719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01" h="345">
                    <a:moveTo>
                      <a:pt x="2" y="345"/>
                    </a:moveTo>
                    <a:lnTo>
                      <a:pt x="201" y="345"/>
                    </a:lnTo>
                    <a:lnTo>
                      <a:pt x="201" y="303"/>
                    </a:lnTo>
                    <a:lnTo>
                      <a:pt x="125" y="303"/>
                    </a:lnTo>
                    <a:lnTo>
                      <a:pt x="125" y="0"/>
                    </a:lnTo>
                    <a:lnTo>
                      <a:pt x="82" y="0"/>
                    </a:lnTo>
                    <a:lnTo>
                      <a:pt x="0" y="81"/>
                    </a:lnTo>
                    <a:lnTo>
                      <a:pt x="29" y="111"/>
                    </a:lnTo>
                    <a:lnTo>
                      <a:pt x="61" y="79"/>
                    </a:lnTo>
                    <a:cubicBezTo>
                      <a:pt x="74" y="67"/>
                      <a:pt x="78" y="59"/>
                      <a:pt x="78" y="59"/>
                    </a:cubicBezTo>
                    <a:lnTo>
                      <a:pt x="79" y="59"/>
                    </a:lnTo>
                    <a:cubicBezTo>
                      <a:pt x="79" y="59"/>
                      <a:pt x="79" y="70"/>
                      <a:pt x="79" y="81"/>
                    </a:cubicBezTo>
                    <a:lnTo>
                      <a:pt x="79" y="303"/>
                    </a:lnTo>
                    <a:lnTo>
                      <a:pt x="2" y="303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88" name="Forme libre 87"/>
              <p:cNvSpPr/>
              <p:nvPr/>
            </p:nvSpPr>
            <p:spPr>
              <a:xfrm>
                <a:off x="9616320" y="3499559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44" h="358">
                    <a:moveTo>
                      <a:pt x="122" y="358"/>
                    </a:moveTo>
                    <a:cubicBezTo>
                      <a:pt x="214" y="358"/>
                      <a:pt x="244" y="278"/>
                      <a:pt x="244" y="178"/>
                    </a:cubicBezTo>
                    <a:cubicBezTo>
                      <a:pt x="244" y="79"/>
                      <a:pt x="214" y="0"/>
                      <a:pt x="122" y="0"/>
                    </a:cubicBezTo>
                    <a:cubicBezTo>
                      <a:pt x="30" y="0"/>
                      <a:pt x="0" y="79"/>
                      <a:pt x="0" y="178"/>
                    </a:cubicBezTo>
                    <a:cubicBezTo>
                      <a:pt x="0" y="278"/>
                      <a:pt x="30" y="358"/>
                      <a:pt x="122" y="358"/>
                    </a:cubicBezTo>
                    <a:close/>
                    <a:moveTo>
                      <a:pt x="122" y="313"/>
                    </a:moveTo>
                    <a:cubicBezTo>
                      <a:pt x="65" y="313"/>
                      <a:pt x="49" y="254"/>
                      <a:pt x="49" y="178"/>
                    </a:cubicBezTo>
                    <a:cubicBezTo>
                      <a:pt x="49" y="103"/>
                      <a:pt x="65" y="45"/>
                      <a:pt x="122" y="45"/>
                    </a:cubicBezTo>
                    <a:cubicBezTo>
                      <a:pt x="178" y="45"/>
                      <a:pt x="194" y="103"/>
                      <a:pt x="194" y="178"/>
                    </a:cubicBezTo>
                    <a:cubicBezTo>
                      <a:pt x="194" y="254"/>
                      <a:pt x="178" y="313"/>
                      <a:pt x="122" y="313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89" name="Forme libre 88"/>
            <p:cNvSpPr/>
            <p:nvPr/>
          </p:nvSpPr>
          <p:spPr>
            <a:xfrm>
              <a:off x="9759960" y="3443400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8" h="261">
                  <a:moveTo>
                    <a:pt x="2" y="261"/>
                  </a:moveTo>
                  <a:lnTo>
                    <a:pt x="168" y="261"/>
                  </a:lnTo>
                  <a:lnTo>
                    <a:pt x="168" y="230"/>
                  </a:lnTo>
                  <a:lnTo>
                    <a:pt x="40" y="230"/>
                  </a:lnTo>
                  <a:cubicBezTo>
                    <a:pt x="41" y="171"/>
                    <a:pt x="164" y="158"/>
                    <a:pt x="164" y="74"/>
                  </a:cubicBezTo>
                  <a:cubicBezTo>
                    <a:pt x="164" y="29"/>
                    <a:pt x="130" y="0"/>
                    <a:pt x="83" y="0"/>
                  </a:cubicBezTo>
                  <a:cubicBezTo>
                    <a:pt x="24" y="0"/>
                    <a:pt x="1" y="49"/>
                    <a:pt x="1" y="49"/>
                  </a:cubicBezTo>
                  <a:lnTo>
                    <a:pt x="28" y="67"/>
                  </a:lnTo>
                  <a:cubicBezTo>
                    <a:pt x="28" y="67"/>
                    <a:pt x="46" y="34"/>
                    <a:pt x="80" y="34"/>
                  </a:cubicBezTo>
                  <a:cubicBezTo>
                    <a:pt x="107" y="34"/>
                    <a:pt x="126" y="51"/>
                    <a:pt x="126" y="76"/>
                  </a:cubicBezTo>
                  <a:cubicBezTo>
                    <a:pt x="126" y="137"/>
                    <a:pt x="0" y="150"/>
                    <a:pt x="0" y="241"/>
                  </a:cubicBezTo>
                  <a:cubicBezTo>
                    <a:pt x="0" y="248"/>
                    <a:pt x="1" y="254"/>
                    <a:pt x="2" y="261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90" name="Groupe 89"/>
            <p:cNvGrpSpPr/>
            <p:nvPr/>
          </p:nvGrpSpPr>
          <p:grpSpPr>
            <a:xfrm>
              <a:off x="9527399" y="2871720"/>
              <a:ext cx="88993" cy="267664"/>
              <a:chOff x="9527399" y="2871720"/>
              <a:chExt cx="88993" cy="267664"/>
            </a:xfrm>
          </p:grpSpPr>
          <p:sp>
            <p:nvSpPr>
              <p:cNvPr id="91" name="Forme libre 90"/>
              <p:cNvSpPr/>
              <p:nvPr/>
            </p:nvSpPr>
            <p:spPr>
              <a:xfrm>
                <a:off x="9527399" y="287388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01" h="345">
                    <a:moveTo>
                      <a:pt x="2" y="345"/>
                    </a:moveTo>
                    <a:lnTo>
                      <a:pt x="201" y="345"/>
                    </a:lnTo>
                    <a:lnTo>
                      <a:pt x="201" y="303"/>
                    </a:lnTo>
                    <a:lnTo>
                      <a:pt x="125" y="303"/>
                    </a:lnTo>
                    <a:lnTo>
                      <a:pt x="125" y="0"/>
                    </a:lnTo>
                    <a:lnTo>
                      <a:pt x="82" y="0"/>
                    </a:lnTo>
                    <a:lnTo>
                      <a:pt x="0" y="81"/>
                    </a:lnTo>
                    <a:lnTo>
                      <a:pt x="29" y="111"/>
                    </a:lnTo>
                    <a:lnTo>
                      <a:pt x="61" y="79"/>
                    </a:lnTo>
                    <a:cubicBezTo>
                      <a:pt x="74" y="67"/>
                      <a:pt x="78" y="59"/>
                      <a:pt x="78" y="59"/>
                    </a:cubicBezTo>
                    <a:lnTo>
                      <a:pt x="79" y="59"/>
                    </a:lnTo>
                    <a:cubicBezTo>
                      <a:pt x="79" y="59"/>
                      <a:pt x="79" y="70"/>
                      <a:pt x="79" y="81"/>
                    </a:cubicBezTo>
                    <a:lnTo>
                      <a:pt x="79" y="303"/>
                    </a:lnTo>
                    <a:lnTo>
                      <a:pt x="2" y="303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92" name="Forme libre 91"/>
              <p:cNvSpPr/>
              <p:nvPr/>
            </p:nvSpPr>
            <p:spPr>
              <a:xfrm>
                <a:off x="9616320" y="287172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44" h="358">
                    <a:moveTo>
                      <a:pt x="122" y="358"/>
                    </a:moveTo>
                    <a:cubicBezTo>
                      <a:pt x="214" y="358"/>
                      <a:pt x="244" y="278"/>
                      <a:pt x="244" y="178"/>
                    </a:cubicBezTo>
                    <a:cubicBezTo>
                      <a:pt x="244" y="79"/>
                      <a:pt x="214" y="0"/>
                      <a:pt x="122" y="0"/>
                    </a:cubicBezTo>
                    <a:cubicBezTo>
                      <a:pt x="30" y="0"/>
                      <a:pt x="0" y="79"/>
                      <a:pt x="0" y="178"/>
                    </a:cubicBezTo>
                    <a:cubicBezTo>
                      <a:pt x="0" y="278"/>
                      <a:pt x="30" y="358"/>
                      <a:pt x="122" y="358"/>
                    </a:cubicBezTo>
                    <a:close/>
                    <a:moveTo>
                      <a:pt x="122" y="313"/>
                    </a:moveTo>
                    <a:cubicBezTo>
                      <a:pt x="65" y="313"/>
                      <a:pt x="49" y="254"/>
                      <a:pt x="49" y="178"/>
                    </a:cubicBezTo>
                    <a:cubicBezTo>
                      <a:pt x="49" y="103"/>
                      <a:pt x="65" y="45"/>
                      <a:pt x="122" y="45"/>
                    </a:cubicBezTo>
                    <a:cubicBezTo>
                      <a:pt x="178" y="45"/>
                      <a:pt x="194" y="103"/>
                      <a:pt x="194" y="178"/>
                    </a:cubicBezTo>
                    <a:cubicBezTo>
                      <a:pt x="194" y="254"/>
                      <a:pt x="178" y="313"/>
                      <a:pt x="122" y="313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93" name="Forme libre 92"/>
            <p:cNvSpPr/>
            <p:nvPr/>
          </p:nvSpPr>
          <p:spPr>
            <a:xfrm>
              <a:off x="9758160" y="2817360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71" h="262">
                  <a:moveTo>
                    <a:pt x="0" y="227"/>
                  </a:moveTo>
                  <a:cubicBezTo>
                    <a:pt x="0" y="227"/>
                    <a:pt x="31" y="262"/>
                    <a:pt x="84" y="262"/>
                  </a:cubicBezTo>
                  <a:cubicBezTo>
                    <a:pt x="137" y="262"/>
                    <a:pt x="171" y="223"/>
                    <a:pt x="171" y="179"/>
                  </a:cubicBezTo>
                  <a:cubicBezTo>
                    <a:pt x="171" y="129"/>
                    <a:pt x="130" y="107"/>
                    <a:pt x="96" y="103"/>
                  </a:cubicBezTo>
                  <a:lnTo>
                    <a:pt x="166" y="23"/>
                  </a:lnTo>
                  <a:lnTo>
                    <a:pt x="166" y="0"/>
                  </a:lnTo>
                  <a:lnTo>
                    <a:pt x="12" y="0"/>
                  </a:lnTo>
                  <a:lnTo>
                    <a:pt x="12" y="31"/>
                  </a:lnTo>
                  <a:lnTo>
                    <a:pt x="99" y="31"/>
                  </a:lnTo>
                  <a:cubicBezTo>
                    <a:pt x="113" y="31"/>
                    <a:pt x="121" y="30"/>
                    <a:pt x="121" y="30"/>
                  </a:cubicBezTo>
                  <a:lnTo>
                    <a:pt x="121" y="31"/>
                  </a:lnTo>
                  <a:cubicBezTo>
                    <a:pt x="121" y="31"/>
                    <a:pt x="113" y="38"/>
                    <a:pt x="105" y="48"/>
                  </a:cubicBezTo>
                  <a:lnTo>
                    <a:pt x="49" y="114"/>
                  </a:lnTo>
                  <a:lnTo>
                    <a:pt x="57" y="133"/>
                  </a:lnTo>
                  <a:lnTo>
                    <a:pt x="75" y="133"/>
                  </a:lnTo>
                  <a:cubicBezTo>
                    <a:pt x="107" y="133"/>
                    <a:pt x="135" y="149"/>
                    <a:pt x="135" y="180"/>
                  </a:cubicBezTo>
                  <a:cubicBezTo>
                    <a:pt x="135" y="208"/>
                    <a:pt x="111" y="227"/>
                    <a:pt x="82" y="227"/>
                  </a:cubicBezTo>
                  <a:cubicBezTo>
                    <a:pt x="45" y="227"/>
                    <a:pt x="20" y="199"/>
                    <a:pt x="20" y="199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94" name="Groupe 93"/>
            <p:cNvGrpSpPr/>
            <p:nvPr/>
          </p:nvGrpSpPr>
          <p:grpSpPr>
            <a:xfrm>
              <a:off x="9527399" y="2257920"/>
              <a:ext cx="88993" cy="267664"/>
              <a:chOff x="9527399" y="2257920"/>
              <a:chExt cx="88993" cy="267664"/>
            </a:xfrm>
          </p:grpSpPr>
          <p:sp>
            <p:nvSpPr>
              <p:cNvPr id="95" name="Forme libre 94"/>
              <p:cNvSpPr/>
              <p:nvPr/>
            </p:nvSpPr>
            <p:spPr>
              <a:xfrm>
                <a:off x="9527399" y="226008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01" h="345">
                    <a:moveTo>
                      <a:pt x="2" y="345"/>
                    </a:moveTo>
                    <a:lnTo>
                      <a:pt x="201" y="345"/>
                    </a:lnTo>
                    <a:lnTo>
                      <a:pt x="201" y="303"/>
                    </a:lnTo>
                    <a:lnTo>
                      <a:pt x="125" y="303"/>
                    </a:lnTo>
                    <a:lnTo>
                      <a:pt x="125" y="0"/>
                    </a:lnTo>
                    <a:lnTo>
                      <a:pt x="82" y="0"/>
                    </a:lnTo>
                    <a:lnTo>
                      <a:pt x="0" y="81"/>
                    </a:lnTo>
                    <a:lnTo>
                      <a:pt x="29" y="111"/>
                    </a:lnTo>
                    <a:lnTo>
                      <a:pt x="61" y="79"/>
                    </a:lnTo>
                    <a:cubicBezTo>
                      <a:pt x="74" y="67"/>
                      <a:pt x="78" y="59"/>
                      <a:pt x="78" y="59"/>
                    </a:cubicBezTo>
                    <a:lnTo>
                      <a:pt x="79" y="59"/>
                    </a:lnTo>
                    <a:cubicBezTo>
                      <a:pt x="79" y="59"/>
                      <a:pt x="79" y="70"/>
                      <a:pt x="79" y="81"/>
                    </a:cubicBezTo>
                    <a:lnTo>
                      <a:pt x="79" y="303"/>
                    </a:lnTo>
                    <a:lnTo>
                      <a:pt x="2" y="303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96" name="Forme libre 95"/>
              <p:cNvSpPr/>
              <p:nvPr/>
            </p:nvSpPr>
            <p:spPr>
              <a:xfrm>
                <a:off x="9616320" y="225792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44" h="358">
                    <a:moveTo>
                      <a:pt x="122" y="358"/>
                    </a:moveTo>
                    <a:cubicBezTo>
                      <a:pt x="214" y="358"/>
                      <a:pt x="244" y="278"/>
                      <a:pt x="244" y="178"/>
                    </a:cubicBezTo>
                    <a:cubicBezTo>
                      <a:pt x="244" y="79"/>
                      <a:pt x="214" y="0"/>
                      <a:pt x="122" y="0"/>
                    </a:cubicBezTo>
                    <a:cubicBezTo>
                      <a:pt x="30" y="0"/>
                      <a:pt x="0" y="79"/>
                      <a:pt x="0" y="178"/>
                    </a:cubicBezTo>
                    <a:cubicBezTo>
                      <a:pt x="0" y="278"/>
                      <a:pt x="30" y="358"/>
                      <a:pt x="122" y="358"/>
                    </a:cubicBezTo>
                    <a:close/>
                    <a:moveTo>
                      <a:pt x="122" y="313"/>
                    </a:moveTo>
                    <a:cubicBezTo>
                      <a:pt x="65" y="313"/>
                      <a:pt x="49" y="254"/>
                      <a:pt x="49" y="178"/>
                    </a:cubicBezTo>
                    <a:cubicBezTo>
                      <a:pt x="49" y="103"/>
                      <a:pt x="65" y="45"/>
                      <a:pt x="122" y="45"/>
                    </a:cubicBezTo>
                    <a:cubicBezTo>
                      <a:pt x="178" y="45"/>
                      <a:pt x="194" y="103"/>
                      <a:pt x="194" y="178"/>
                    </a:cubicBezTo>
                    <a:cubicBezTo>
                      <a:pt x="194" y="254"/>
                      <a:pt x="178" y="313"/>
                      <a:pt x="122" y="313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97" name="Forme libre 96"/>
            <p:cNvSpPr/>
            <p:nvPr/>
          </p:nvSpPr>
          <p:spPr>
            <a:xfrm>
              <a:off x="9756720" y="2203199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95" h="258">
                  <a:moveTo>
                    <a:pt x="0" y="189"/>
                  </a:moveTo>
                  <a:lnTo>
                    <a:pt x="125" y="189"/>
                  </a:lnTo>
                  <a:lnTo>
                    <a:pt x="125" y="258"/>
                  </a:lnTo>
                  <a:lnTo>
                    <a:pt x="160" y="258"/>
                  </a:lnTo>
                  <a:lnTo>
                    <a:pt x="160" y="189"/>
                  </a:lnTo>
                  <a:lnTo>
                    <a:pt x="195" y="189"/>
                  </a:lnTo>
                  <a:lnTo>
                    <a:pt x="195" y="158"/>
                  </a:lnTo>
                  <a:lnTo>
                    <a:pt x="160" y="158"/>
                  </a:lnTo>
                  <a:lnTo>
                    <a:pt x="160" y="0"/>
                  </a:lnTo>
                  <a:lnTo>
                    <a:pt x="119" y="0"/>
                  </a:lnTo>
                  <a:lnTo>
                    <a:pt x="0" y="166"/>
                  </a:lnTo>
                  <a:close/>
                  <a:moveTo>
                    <a:pt x="40" y="158"/>
                  </a:moveTo>
                  <a:lnTo>
                    <a:pt x="40" y="157"/>
                  </a:lnTo>
                  <a:lnTo>
                    <a:pt x="113" y="60"/>
                  </a:lnTo>
                  <a:cubicBezTo>
                    <a:pt x="120" y="51"/>
                    <a:pt x="126" y="39"/>
                    <a:pt x="126" y="39"/>
                  </a:cubicBezTo>
                  <a:cubicBezTo>
                    <a:pt x="126" y="39"/>
                    <a:pt x="125" y="53"/>
                    <a:pt x="125" y="65"/>
                  </a:cubicBezTo>
                  <a:lnTo>
                    <a:pt x="125" y="158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98" name="Groupe 97"/>
            <p:cNvGrpSpPr/>
            <p:nvPr/>
          </p:nvGrpSpPr>
          <p:grpSpPr>
            <a:xfrm>
              <a:off x="9527399" y="1629719"/>
              <a:ext cx="88993" cy="267665"/>
              <a:chOff x="9527399" y="1629719"/>
              <a:chExt cx="88993" cy="267665"/>
            </a:xfrm>
          </p:grpSpPr>
          <p:sp>
            <p:nvSpPr>
              <p:cNvPr id="99" name="Forme libre 98"/>
              <p:cNvSpPr/>
              <p:nvPr/>
            </p:nvSpPr>
            <p:spPr>
              <a:xfrm>
                <a:off x="9527399" y="163188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01" h="345">
                    <a:moveTo>
                      <a:pt x="2" y="345"/>
                    </a:moveTo>
                    <a:lnTo>
                      <a:pt x="201" y="345"/>
                    </a:lnTo>
                    <a:lnTo>
                      <a:pt x="201" y="303"/>
                    </a:lnTo>
                    <a:lnTo>
                      <a:pt x="125" y="303"/>
                    </a:lnTo>
                    <a:lnTo>
                      <a:pt x="125" y="0"/>
                    </a:lnTo>
                    <a:lnTo>
                      <a:pt x="82" y="0"/>
                    </a:lnTo>
                    <a:lnTo>
                      <a:pt x="0" y="81"/>
                    </a:lnTo>
                    <a:lnTo>
                      <a:pt x="29" y="111"/>
                    </a:lnTo>
                    <a:lnTo>
                      <a:pt x="61" y="79"/>
                    </a:lnTo>
                    <a:cubicBezTo>
                      <a:pt x="74" y="67"/>
                      <a:pt x="78" y="59"/>
                      <a:pt x="78" y="59"/>
                    </a:cubicBezTo>
                    <a:lnTo>
                      <a:pt x="79" y="59"/>
                    </a:lnTo>
                    <a:cubicBezTo>
                      <a:pt x="79" y="59"/>
                      <a:pt x="79" y="70"/>
                      <a:pt x="79" y="81"/>
                    </a:cubicBezTo>
                    <a:lnTo>
                      <a:pt x="79" y="303"/>
                    </a:lnTo>
                    <a:lnTo>
                      <a:pt x="2" y="303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100" name="Forme libre 99"/>
              <p:cNvSpPr/>
              <p:nvPr/>
            </p:nvSpPr>
            <p:spPr>
              <a:xfrm>
                <a:off x="9616320" y="1629719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44" h="358">
                    <a:moveTo>
                      <a:pt x="122" y="358"/>
                    </a:moveTo>
                    <a:cubicBezTo>
                      <a:pt x="214" y="358"/>
                      <a:pt x="244" y="278"/>
                      <a:pt x="244" y="178"/>
                    </a:cubicBezTo>
                    <a:cubicBezTo>
                      <a:pt x="244" y="79"/>
                      <a:pt x="214" y="0"/>
                      <a:pt x="122" y="0"/>
                    </a:cubicBezTo>
                    <a:cubicBezTo>
                      <a:pt x="30" y="0"/>
                      <a:pt x="0" y="79"/>
                      <a:pt x="0" y="178"/>
                    </a:cubicBezTo>
                    <a:cubicBezTo>
                      <a:pt x="0" y="278"/>
                      <a:pt x="30" y="358"/>
                      <a:pt x="122" y="358"/>
                    </a:cubicBezTo>
                    <a:close/>
                    <a:moveTo>
                      <a:pt x="122" y="313"/>
                    </a:moveTo>
                    <a:cubicBezTo>
                      <a:pt x="65" y="313"/>
                      <a:pt x="49" y="254"/>
                      <a:pt x="49" y="178"/>
                    </a:cubicBezTo>
                    <a:cubicBezTo>
                      <a:pt x="49" y="103"/>
                      <a:pt x="65" y="45"/>
                      <a:pt x="122" y="45"/>
                    </a:cubicBezTo>
                    <a:cubicBezTo>
                      <a:pt x="178" y="45"/>
                      <a:pt x="194" y="103"/>
                      <a:pt x="194" y="178"/>
                    </a:cubicBezTo>
                    <a:cubicBezTo>
                      <a:pt x="194" y="254"/>
                      <a:pt x="178" y="313"/>
                      <a:pt x="122" y="313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101" name="Connecteur droit 100"/>
            <p:cNvSpPr/>
            <p:nvPr/>
          </p:nvSpPr>
          <p:spPr>
            <a:xfrm>
              <a:off x="9050400" y="1435680"/>
              <a:ext cx="39492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02" name="Connecteur droit 101"/>
            <p:cNvSpPr/>
            <p:nvPr/>
          </p:nvSpPr>
          <p:spPr>
            <a:xfrm>
              <a:off x="9050400" y="4649040"/>
              <a:ext cx="39492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03" name="Connecteur droit 102"/>
            <p:cNvSpPr/>
            <p:nvPr/>
          </p:nvSpPr>
          <p:spPr>
            <a:xfrm flipV="1">
              <a:off x="9050400" y="1435680"/>
              <a:ext cx="0" cy="32133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04" name="Connecteur droit 103"/>
            <p:cNvSpPr/>
            <p:nvPr/>
          </p:nvSpPr>
          <p:spPr>
            <a:xfrm flipV="1">
              <a:off x="9445680" y="1435680"/>
              <a:ext cx="0" cy="32133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05" name="Forme libre 104"/>
            <p:cNvSpPr/>
            <p:nvPr/>
          </p:nvSpPr>
          <p:spPr>
            <a:xfrm>
              <a:off x="9758880" y="1575360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70" h="262">
                  <a:moveTo>
                    <a:pt x="0" y="226"/>
                  </a:moveTo>
                  <a:cubicBezTo>
                    <a:pt x="0" y="226"/>
                    <a:pt x="26" y="262"/>
                    <a:pt x="79" y="262"/>
                  </a:cubicBezTo>
                  <a:cubicBezTo>
                    <a:pt x="131" y="262"/>
                    <a:pt x="170" y="224"/>
                    <a:pt x="170" y="175"/>
                  </a:cubicBezTo>
                  <a:cubicBezTo>
                    <a:pt x="170" y="129"/>
                    <a:pt x="135" y="91"/>
                    <a:pt x="80" y="91"/>
                  </a:cubicBezTo>
                  <a:cubicBezTo>
                    <a:pt x="61" y="91"/>
                    <a:pt x="47" y="99"/>
                    <a:pt x="47" y="99"/>
                  </a:cubicBezTo>
                  <a:lnTo>
                    <a:pt x="46" y="99"/>
                  </a:lnTo>
                  <a:cubicBezTo>
                    <a:pt x="46" y="99"/>
                    <a:pt x="48" y="93"/>
                    <a:pt x="48" y="86"/>
                  </a:cubicBezTo>
                  <a:lnTo>
                    <a:pt x="54" y="31"/>
                  </a:lnTo>
                  <a:lnTo>
                    <a:pt x="153" y="31"/>
                  </a:lnTo>
                  <a:lnTo>
                    <a:pt x="153" y="0"/>
                  </a:lnTo>
                  <a:lnTo>
                    <a:pt x="23" y="0"/>
                  </a:lnTo>
                  <a:lnTo>
                    <a:pt x="10" y="128"/>
                  </a:lnTo>
                  <a:lnTo>
                    <a:pt x="31" y="135"/>
                  </a:lnTo>
                  <a:cubicBezTo>
                    <a:pt x="31" y="135"/>
                    <a:pt x="49" y="123"/>
                    <a:pt x="75" y="123"/>
                  </a:cubicBezTo>
                  <a:cubicBezTo>
                    <a:pt x="108" y="123"/>
                    <a:pt x="133" y="144"/>
                    <a:pt x="133" y="175"/>
                  </a:cubicBezTo>
                  <a:cubicBezTo>
                    <a:pt x="133" y="207"/>
                    <a:pt x="107" y="227"/>
                    <a:pt x="77" y="227"/>
                  </a:cubicBezTo>
                  <a:cubicBezTo>
                    <a:pt x="40" y="227"/>
                    <a:pt x="20" y="200"/>
                    <a:pt x="20" y="200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</p:grpSp>
      <p:sp>
        <p:nvSpPr>
          <p:cNvPr id="134" name="ZoneTexte 133"/>
          <p:cNvSpPr txBox="1"/>
          <p:nvPr/>
        </p:nvSpPr>
        <p:spPr>
          <a:xfrm rot="16200000">
            <a:off x="-121230" y="2245308"/>
            <a:ext cx="1043509" cy="583406"/>
          </a:xfrm>
          <a:prstGeom prst="rect">
            <a:avLst/>
          </a:prstGeom>
          <a:noFill/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latin typeface="Calibri" panose="020F0502020204030204" pitchFamily="34" charset="0"/>
                <a:ea typeface="Source Han Sans CN Normal" pitchFamily="2"/>
                <a:cs typeface="Lohit Devanagari" pitchFamily="2"/>
              </a:rPr>
              <a:t>clicks</a:t>
            </a:r>
            <a:endParaRPr lang="en-US" sz="3200" dirty="0">
              <a:latin typeface="Calibri" panose="020F0502020204030204" pitchFamily="34" charset="0"/>
              <a:ea typeface="Source Han Sans CN Normal" pitchFamily="2"/>
              <a:cs typeface="Lohit Devanagari" pitchFamily="2"/>
            </a:endParaRPr>
          </a:p>
        </p:txBody>
      </p:sp>
      <p:grpSp>
        <p:nvGrpSpPr>
          <p:cNvPr id="152" name="Groupe 151"/>
          <p:cNvGrpSpPr/>
          <p:nvPr/>
        </p:nvGrpSpPr>
        <p:grpSpPr>
          <a:xfrm>
            <a:off x="195278" y="2404493"/>
            <a:ext cx="9078707" cy="2498467"/>
            <a:chOff x="195278" y="2404493"/>
            <a:chExt cx="9078707" cy="2498467"/>
          </a:xfrm>
        </p:grpSpPr>
        <p:grpSp>
          <p:nvGrpSpPr>
            <p:cNvPr id="149" name="Groupe 148"/>
            <p:cNvGrpSpPr/>
            <p:nvPr/>
          </p:nvGrpSpPr>
          <p:grpSpPr>
            <a:xfrm>
              <a:off x="195278" y="2980179"/>
              <a:ext cx="3276563" cy="1922781"/>
              <a:chOff x="195278" y="2980179"/>
              <a:chExt cx="3276563" cy="1922781"/>
            </a:xfrm>
          </p:grpSpPr>
          <p:sp>
            <p:nvSpPr>
              <p:cNvPr id="140" name="Rectangle 139"/>
              <p:cNvSpPr/>
              <p:nvPr/>
            </p:nvSpPr>
            <p:spPr bwMode="auto">
              <a:xfrm>
                <a:off x="2936631" y="3234364"/>
                <a:ext cx="246184" cy="130294"/>
              </a:xfrm>
              <a:prstGeom prst="rect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0000" tIns="46800" rIns="90000" bIns="4680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cxnSp>
            <p:nvCxnSpPr>
              <p:cNvPr id="142" name="Connecteur droit 141"/>
              <p:cNvCxnSpPr/>
              <p:nvPr/>
            </p:nvCxnSpPr>
            <p:spPr bwMode="auto">
              <a:xfrm>
                <a:off x="3059723" y="3364658"/>
                <a:ext cx="0" cy="865846"/>
              </a:xfrm>
              <a:prstGeom prst="line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5" name="Connecteur droit 144"/>
              <p:cNvCxnSpPr>
                <a:stCxn id="140" idx="1"/>
              </p:cNvCxnSpPr>
              <p:nvPr/>
            </p:nvCxnSpPr>
            <p:spPr bwMode="auto">
              <a:xfrm flipH="1" flipV="1">
                <a:off x="832380" y="3295181"/>
                <a:ext cx="2104251" cy="4330"/>
              </a:xfrm>
              <a:prstGeom prst="line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46" name="ZoneTexte 145"/>
              <p:cNvSpPr txBox="1"/>
              <p:nvPr/>
            </p:nvSpPr>
            <p:spPr>
              <a:xfrm>
                <a:off x="2705533" y="4195074"/>
                <a:ext cx="76630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 smtClean="0">
                    <a:latin typeface="Calibri" panose="020F0502020204030204" pitchFamily="34" charset="0"/>
                  </a:rPr>
                  <a:t>20</a:t>
                </a:r>
                <a:endParaRPr lang="en-US" sz="400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8" name="ZoneTexte 147"/>
              <p:cNvSpPr txBox="1"/>
              <p:nvPr/>
            </p:nvSpPr>
            <p:spPr>
              <a:xfrm>
                <a:off x="195278" y="2980179"/>
                <a:ext cx="76630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 smtClean="0">
                    <a:latin typeface="Calibri" panose="020F0502020204030204" pitchFamily="34" charset="0"/>
                  </a:rPr>
                  <a:t>30</a:t>
                </a:r>
                <a:endParaRPr lang="en-US" sz="4000" dirty="0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150" name="Forme libre 149"/>
            <p:cNvSpPr/>
            <p:nvPr/>
          </p:nvSpPr>
          <p:spPr bwMode="auto">
            <a:xfrm>
              <a:off x="3185160" y="2481496"/>
              <a:ext cx="5036820" cy="802724"/>
            </a:xfrm>
            <a:custGeom>
              <a:avLst/>
              <a:gdLst>
                <a:gd name="connsiteX0" fmla="*/ 0 w 5036820"/>
                <a:gd name="connsiteY0" fmla="*/ 802724 h 802724"/>
                <a:gd name="connsiteX1" fmla="*/ 1699260 w 5036820"/>
                <a:gd name="connsiteY1" fmla="*/ 17864 h 802724"/>
                <a:gd name="connsiteX2" fmla="*/ 5036820 w 5036820"/>
                <a:gd name="connsiteY2" fmla="*/ 330284 h 80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36820" h="802724">
                  <a:moveTo>
                    <a:pt x="0" y="802724"/>
                  </a:moveTo>
                  <a:cubicBezTo>
                    <a:pt x="429895" y="449664"/>
                    <a:pt x="859790" y="96604"/>
                    <a:pt x="1699260" y="17864"/>
                  </a:cubicBezTo>
                  <a:cubicBezTo>
                    <a:pt x="2538730" y="-60876"/>
                    <a:pt x="3787775" y="134704"/>
                    <a:pt x="5036820" y="330284"/>
                  </a:cubicBezTo>
                </a:path>
              </a:pathLst>
            </a:cu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51" name="ZoneTexte 150"/>
            <p:cNvSpPr txBox="1"/>
            <p:nvPr/>
          </p:nvSpPr>
          <p:spPr>
            <a:xfrm>
              <a:off x="8287257" y="2404493"/>
              <a:ext cx="98672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latin typeface="Calibri" panose="020F0502020204030204" pitchFamily="34" charset="0"/>
                </a:rPr>
                <a:t>800</a:t>
              </a:r>
              <a:endParaRPr lang="en-US" sz="4000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7739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457171" y="110408"/>
            <a:ext cx="8228763" cy="1144888"/>
          </a:xfrm>
        </p:spPr>
        <p:txBody>
          <a:bodyPr/>
          <a:lstStyle/>
          <a:p>
            <a:pPr lvl="0" algn="l"/>
            <a:r>
              <a:rPr lang="en-US" dirty="0" smtClean="0">
                <a:solidFill>
                  <a:schemeClr val="tx1"/>
                </a:solidFill>
              </a:rPr>
              <a:t>Can We Predict Clicks with Shares?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rme libre 2"/>
          <p:cNvSpPr/>
          <p:nvPr/>
        </p:nvSpPr>
        <p:spPr>
          <a:xfrm>
            <a:off x="6820021" y="3589811"/>
            <a:ext cx="0" cy="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fill="none">
                <a:moveTo>
                  <a:pt x="0" y="0"/>
                </a:moveTo>
              </a:path>
            </a:pathLst>
          </a:custGeom>
          <a:noFill/>
          <a:ln w="9360" cap="sq">
            <a:solidFill>
              <a:srgbClr val="333333"/>
            </a:solidFill>
            <a:prstDash val="solid"/>
            <a:miter/>
          </a:ln>
        </p:spPr>
        <p:txBody>
          <a:bodyPr vert="horz" wrap="none" lIns="4245" tIns="4245" rIns="4245" bIns="4245" anchorCtr="0" compatLnSpc="0"/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GB" sz="1633">
              <a:latin typeface="Liberation Sans" pitchFamily="18"/>
              <a:ea typeface="Source Han Sans CN Normal" pitchFamily="2"/>
              <a:cs typeface="Lohit Devanagari" pitchFamily="2"/>
            </a:endParaRPr>
          </a:p>
        </p:txBody>
      </p:sp>
      <p:sp>
        <p:nvSpPr>
          <p:cNvPr id="4" name="Forme libre 3"/>
          <p:cNvSpPr/>
          <p:nvPr/>
        </p:nvSpPr>
        <p:spPr>
          <a:xfrm>
            <a:off x="6820021" y="1690589"/>
            <a:ext cx="0" cy="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fill="none">
                <a:moveTo>
                  <a:pt x="0" y="0"/>
                </a:moveTo>
              </a:path>
            </a:pathLst>
          </a:custGeom>
          <a:noFill/>
          <a:ln w="9360" cap="sq">
            <a:solidFill>
              <a:srgbClr val="333333"/>
            </a:solidFill>
            <a:prstDash val="solid"/>
            <a:miter/>
          </a:ln>
        </p:spPr>
        <p:txBody>
          <a:bodyPr vert="horz" wrap="none" lIns="4245" tIns="4245" rIns="4245" bIns="4245" anchorCtr="0" compatLnSpc="0"/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GB" sz="1633">
              <a:latin typeface="Liberation Sans" pitchFamily="18"/>
              <a:ea typeface="Source Han Sans CN Normal" pitchFamily="2"/>
              <a:cs typeface="Lohit Devanagari" pitchFamily="2"/>
            </a:endParaRPr>
          </a:p>
        </p:txBody>
      </p:sp>
      <p:sp>
        <p:nvSpPr>
          <p:cNvPr id="5" name="Forme libre 4"/>
          <p:cNvSpPr/>
          <p:nvPr/>
        </p:nvSpPr>
        <p:spPr>
          <a:xfrm>
            <a:off x="7053506" y="3589811"/>
            <a:ext cx="0" cy="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fill="none">
                <a:moveTo>
                  <a:pt x="0" y="0"/>
                </a:moveTo>
              </a:path>
            </a:pathLst>
          </a:custGeom>
          <a:noFill/>
          <a:ln w="9360" cap="sq">
            <a:solidFill>
              <a:srgbClr val="333333"/>
            </a:solidFill>
            <a:prstDash val="solid"/>
            <a:miter/>
          </a:ln>
        </p:spPr>
        <p:txBody>
          <a:bodyPr vert="horz" wrap="none" lIns="4245" tIns="4245" rIns="4245" bIns="4245" anchorCtr="0" compatLnSpc="0"/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GB" sz="1633">
              <a:latin typeface="Liberation Sans" pitchFamily="18"/>
              <a:ea typeface="Source Han Sans CN Normal" pitchFamily="2"/>
              <a:cs typeface="Lohit Devanagari" pitchFamily="2"/>
            </a:endParaRPr>
          </a:p>
        </p:txBody>
      </p:sp>
      <p:sp>
        <p:nvSpPr>
          <p:cNvPr id="6" name="Forme libre 5"/>
          <p:cNvSpPr/>
          <p:nvPr/>
        </p:nvSpPr>
        <p:spPr>
          <a:xfrm>
            <a:off x="7053506" y="1690589"/>
            <a:ext cx="0" cy="0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fill="none">
                <a:moveTo>
                  <a:pt x="0" y="0"/>
                </a:moveTo>
              </a:path>
            </a:pathLst>
          </a:custGeom>
          <a:noFill/>
          <a:ln w="9360" cap="sq">
            <a:solidFill>
              <a:srgbClr val="333333"/>
            </a:solidFill>
            <a:prstDash val="solid"/>
            <a:miter/>
          </a:ln>
        </p:spPr>
        <p:txBody>
          <a:bodyPr vert="horz" wrap="none" lIns="4245" tIns="4245" rIns="4245" bIns="4245" anchorCtr="0" compatLnSpc="0"/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endParaRPr lang="en-GB" sz="1633">
              <a:latin typeface="Liberation Sans" pitchFamily="18"/>
              <a:ea typeface="Source Han Sans CN Normal" pitchFamily="2"/>
              <a:cs typeface="Lohit Devanagari" pitchFamily="2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195932" y="1302647"/>
            <a:ext cx="8657263" cy="3528480"/>
            <a:chOff x="216000" y="1435680"/>
            <a:chExt cx="9544032" cy="3889905"/>
          </a:xfrm>
        </p:grpSpPr>
        <p:sp>
          <p:nvSpPr>
            <p:cNvPr id="8" name="Forme libre 7"/>
            <p:cNvSpPr/>
            <p:nvPr/>
          </p:nvSpPr>
          <p:spPr>
            <a:xfrm>
              <a:off x="917640" y="1435680"/>
              <a:ext cx="7943040" cy="3228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2065" h="8969">
                  <a:moveTo>
                    <a:pt x="0" y="8969"/>
                  </a:moveTo>
                  <a:lnTo>
                    <a:pt x="22065" y="8969"/>
                  </a:lnTo>
                  <a:lnTo>
                    <a:pt x="220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  <a:prstDash val="solid"/>
            </a:ln>
          </p:spPr>
          <p:txBody>
            <a:bodyPr vert="horz" wrap="none" lIns="81638" tIns="40819" rIns="81638" bIns="40819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7640" y="1435680"/>
              <a:ext cx="7942319" cy="32277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Connecteur droit 9"/>
            <p:cNvSpPr/>
            <p:nvPr/>
          </p:nvSpPr>
          <p:spPr>
            <a:xfrm>
              <a:off x="917640" y="4664160"/>
              <a:ext cx="794268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1" name="Connecteur droit 10"/>
            <p:cNvSpPr/>
            <p:nvPr/>
          </p:nvSpPr>
          <p:spPr>
            <a:xfrm>
              <a:off x="917640" y="1435680"/>
              <a:ext cx="794268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2" name="Connecteur droit 11"/>
            <p:cNvSpPr/>
            <p:nvPr/>
          </p:nvSpPr>
          <p:spPr>
            <a:xfrm flipV="1">
              <a:off x="997200" y="4584600"/>
              <a:ext cx="0" cy="795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3" name="Connecteur droit 12"/>
            <p:cNvSpPr/>
            <p:nvPr/>
          </p:nvSpPr>
          <p:spPr>
            <a:xfrm flipV="1">
              <a:off x="2982960" y="4584600"/>
              <a:ext cx="0" cy="795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4" name="Connecteur droit 13"/>
            <p:cNvSpPr/>
            <p:nvPr/>
          </p:nvSpPr>
          <p:spPr>
            <a:xfrm flipV="1">
              <a:off x="4968720" y="4584600"/>
              <a:ext cx="0" cy="795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5" name="Connecteur droit 14"/>
            <p:cNvSpPr/>
            <p:nvPr/>
          </p:nvSpPr>
          <p:spPr>
            <a:xfrm flipV="1">
              <a:off x="6954120" y="4584600"/>
              <a:ext cx="0" cy="795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6" name="Connecteur droit 15"/>
            <p:cNvSpPr/>
            <p:nvPr/>
          </p:nvSpPr>
          <p:spPr>
            <a:xfrm>
              <a:off x="997200" y="1435680"/>
              <a:ext cx="0" cy="795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7" name="Connecteur droit 16"/>
            <p:cNvSpPr/>
            <p:nvPr/>
          </p:nvSpPr>
          <p:spPr>
            <a:xfrm>
              <a:off x="2982960" y="1435680"/>
              <a:ext cx="0" cy="795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8" name="Connecteur droit 17"/>
            <p:cNvSpPr/>
            <p:nvPr/>
          </p:nvSpPr>
          <p:spPr>
            <a:xfrm>
              <a:off x="4968720" y="1435680"/>
              <a:ext cx="0" cy="795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9" name="Connecteur droit 18"/>
            <p:cNvSpPr/>
            <p:nvPr/>
          </p:nvSpPr>
          <p:spPr>
            <a:xfrm>
              <a:off x="6954120" y="1435680"/>
              <a:ext cx="0" cy="795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4668781" y="4682420"/>
              <a:ext cx="1366913" cy="64316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81638" tIns="40819" rIns="81638" bIns="40819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3200" dirty="0" smtClean="0">
                  <a:latin typeface="Calibri" panose="020F0502020204030204" pitchFamily="34" charset="0"/>
                  <a:ea typeface="Source Han Sans CN Normal" pitchFamily="2"/>
                  <a:cs typeface="Lohit Devanagari" pitchFamily="2"/>
                </a:rPr>
                <a:t>shares</a:t>
              </a:r>
              <a:endParaRPr lang="en-US" sz="3200" dirty="0">
                <a:latin typeface="Calibri" panose="020F0502020204030204" pitchFamily="34" charset="0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21" name="Forme libre 20"/>
            <p:cNvSpPr/>
            <p:nvPr/>
          </p:nvSpPr>
          <p:spPr>
            <a:xfrm>
              <a:off x="943560" y="4794480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3" h="385">
                  <a:moveTo>
                    <a:pt x="131" y="385"/>
                  </a:moveTo>
                  <a:cubicBezTo>
                    <a:pt x="231" y="385"/>
                    <a:pt x="263" y="300"/>
                    <a:pt x="263" y="192"/>
                  </a:cubicBezTo>
                  <a:cubicBezTo>
                    <a:pt x="263" y="85"/>
                    <a:pt x="231" y="0"/>
                    <a:pt x="131" y="0"/>
                  </a:cubicBezTo>
                  <a:cubicBezTo>
                    <a:pt x="32" y="0"/>
                    <a:pt x="0" y="85"/>
                    <a:pt x="0" y="192"/>
                  </a:cubicBezTo>
                  <a:cubicBezTo>
                    <a:pt x="0" y="300"/>
                    <a:pt x="32" y="385"/>
                    <a:pt x="131" y="385"/>
                  </a:cubicBezTo>
                  <a:close/>
                  <a:moveTo>
                    <a:pt x="131" y="337"/>
                  </a:moveTo>
                  <a:cubicBezTo>
                    <a:pt x="71" y="337"/>
                    <a:pt x="53" y="273"/>
                    <a:pt x="53" y="192"/>
                  </a:cubicBezTo>
                  <a:cubicBezTo>
                    <a:pt x="53" y="111"/>
                    <a:pt x="71" y="48"/>
                    <a:pt x="131" y="48"/>
                  </a:cubicBezTo>
                  <a:cubicBezTo>
                    <a:pt x="193" y="48"/>
                    <a:pt x="210" y="111"/>
                    <a:pt x="210" y="192"/>
                  </a:cubicBezTo>
                  <a:cubicBezTo>
                    <a:pt x="210" y="273"/>
                    <a:pt x="193" y="337"/>
                    <a:pt x="131" y="337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22" name="Groupe 21"/>
            <p:cNvGrpSpPr/>
            <p:nvPr/>
          </p:nvGrpSpPr>
          <p:grpSpPr>
            <a:xfrm>
              <a:off x="2814480" y="4848120"/>
              <a:ext cx="95472" cy="268024"/>
              <a:chOff x="2814480" y="4848120"/>
              <a:chExt cx="95472" cy="268024"/>
            </a:xfrm>
          </p:grpSpPr>
          <p:sp>
            <p:nvSpPr>
              <p:cNvPr id="23" name="Forme libre 22"/>
              <p:cNvSpPr/>
              <p:nvPr/>
            </p:nvSpPr>
            <p:spPr>
              <a:xfrm>
                <a:off x="2814480" y="485064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17" h="372">
                    <a:moveTo>
                      <a:pt x="3" y="372"/>
                    </a:moveTo>
                    <a:lnTo>
                      <a:pt x="217" y="372"/>
                    </a:lnTo>
                    <a:lnTo>
                      <a:pt x="217" y="327"/>
                    </a:lnTo>
                    <a:lnTo>
                      <a:pt x="136" y="327"/>
                    </a:lnTo>
                    <a:lnTo>
                      <a:pt x="136" y="0"/>
                    </a:lnTo>
                    <a:lnTo>
                      <a:pt x="89" y="0"/>
                    </a:lnTo>
                    <a:lnTo>
                      <a:pt x="0" y="86"/>
                    </a:lnTo>
                    <a:lnTo>
                      <a:pt x="32" y="119"/>
                    </a:lnTo>
                    <a:lnTo>
                      <a:pt x="67" y="85"/>
                    </a:lnTo>
                    <a:cubicBezTo>
                      <a:pt x="80" y="71"/>
                      <a:pt x="84" y="63"/>
                      <a:pt x="84" y="63"/>
                    </a:cubicBezTo>
                    <a:lnTo>
                      <a:pt x="86" y="63"/>
                    </a:lnTo>
                    <a:cubicBezTo>
                      <a:pt x="86" y="63"/>
                      <a:pt x="85" y="75"/>
                      <a:pt x="85" y="86"/>
                    </a:cubicBezTo>
                    <a:lnTo>
                      <a:pt x="85" y="327"/>
                    </a:lnTo>
                    <a:lnTo>
                      <a:pt x="3" y="327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24" name="Forme libre 23"/>
              <p:cNvSpPr/>
              <p:nvPr/>
            </p:nvSpPr>
            <p:spPr>
              <a:xfrm>
                <a:off x="2909880" y="484812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63" h="385">
                    <a:moveTo>
                      <a:pt x="131" y="385"/>
                    </a:moveTo>
                    <a:cubicBezTo>
                      <a:pt x="231" y="385"/>
                      <a:pt x="263" y="300"/>
                      <a:pt x="263" y="192"/>
                    </a:cubicBezTo>
                    <a:cubicBezTo>
                      <a:pt x="263" y="85"/>
                      <a:pt x="231" y="0"/>
                      <a:pt x="131" y="0"/>
                    </a:cubicBezTo>
                    <a:cubicBezTo>
                      <a:pt x="32" y="0"/>
                      <a:pt x="0" y="85"/>
                      <a:pt x="0" y="192"/>
                    </a:cubicBezTo>
                    <a:cubicBezTo>
                      <a:pt x="0" y="300"/>
                      <a:pt x="32" y="385"/>
                      <a:pt x="131" y="385"/>
                    </a:cubicBezTo>
                    <a:close/>
                    <a:moveTo>
                      <a:pt x="131" y="337"/>
                    </a:moveTo>
                    <a:cubicBezTo>
                      <a:pt x="71" y="337"/>
                      <a:pt x="53" y="273"/>
                      <a:pt x="53" y="192"/>
                    </a:cubicBezTo>
                    <a:cubicBezTo>
                      <a:pt x="53" y="111"/>
                      <a:pt x="71" y="48"/>
                      <a:pt x="131" y="48"/>
                    </a:cubicBezTo>
                    <a:cubicBezTo>
                      <a:pt x="193" y="48"/>
                      <a:pt x="210" y="111"/>
                      <a:pt x="210" y="192"/>
                    </a:cubicBezTo>
                    <a:cubicBezTo>
                      <a:pt x="210" y="273"/>
                      <a:pt x="193" y="337"/>
                      <a:pt x="131" y="337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25" name="Forme libre 24"/>
            <p:cNvSpPr/>
            <p:nvPr/>
          </p:nvSpPr>
          <p:spPr>
            <a:xfrm>
              <a:off x="3061440" y="4782960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84" h="316">
                  <a:moveTo>
                    <a:pt x="2" y="316"/>
                  </a:moveTo>
                  <a:lnTo>
                    <a:pt x="184" y="316"/>
                  </a:lnTo>
                  <a:lnTo>
                    <a:pt x="184" y="278"/>
                  </a:lnTo>
                  <a:lnTo>
                    <a:pt x="115" y="278"/>
                  </a:lnTo>
                  <a:lnTo>
                    <a:pt x="115" y="0"/>
                  </a:lnTo>
                  <a:lnTo>
                    <a:pt x="75" y="0"/>
                  </a:lnTo>
                  <a:lnTo>
                    <a:pt x="0" y="73"/>
                  </a:lnTo>
                  <a:lnTo>
                    <a:pt x="27" y="101"/>
                  </a:lnTo>
                  <a:lnTo>
                    <a:pt x="56" y="72"/>
                  </a:lnTo>
                  <a:cubicBezTo>
                    <a:pt x="68" y="61"/>
                    <a:pt x="71" y="54"/>
                    <a:pt x="71" y="54"/>
                  </a:cubicBezTo>
                  <a:lnTo>
                    <a:pt x="72" y="54"/>
                  </a:lnTo>
                  <a:cubicBezTo>
                    <a:pt x="72" y="54"/>
                    <a:pt x="72" y="64"/>
                    <a:pt x="72" y="73"/>
                  </a:cubicBezTo>
                  <a:lnTo>
                    <a:pt x="72" y="278"/>
                  </a:lnTo>
                  <a:lnTo>
                    <a:pt x="2" y="278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26" name="Groupe 25"/>
            <p:cNvGrpSpPr/>
            <p:nvPr/>
          </p:nvGrpSpPr>
          <p:grpSpPr>
            <a:xfrm>
              <a:off x="4803840" y="4848120"/>
              <a:ext cx="95832" cy="268024"/>
              <a:chOff x="4803840" y="4848120"/>
              <a:chExt cx="95832" cy="268024"/>
            </a:xfrm>
          </p:grpSpPr>
          <p:sp>
            <p:nvSpPr>
              <p:cNvPr id="27" name="Forme libre 26"/>
              <p:cNvSpPr/>
              <p:nvPr/>
            </p:nvSpPr>
            <p:spPr>
              <a:xfrm>
                <a:off x="4803840" y="485064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17" h="372">
                    <a:moveTo>
                      <a:pt x="3" y="372"/>
                    </a:moveTo>
                    <a:lnTo>
                      <a:pt x="217" y="372"/>
                    </a:lnTo>
                    <a:lnTo>
                      <a:pt x="217" y="327"/>
                    </a:lnTo>
                    <a:lnTo>
                      <a:pt x="136" y="327"/>
                    </a:lnTo>
                    <a:lnTo>
                      <a:pt x="136" y="0"/>
                    </a:lnTo>
                    <a:lnTo>
                      <a:pt x="89" y="0"/>
                    </a:lnTo>
                    <a:lnTo>
                      <a:pt x="0" y="86"/>
                    </a:lnTo>
                    <a:lnTo>
                      <a:pt x="32" y="119"/>
                    </a:lnTo>
                    <a:lnTo>
                      <a:pt x="67" y="85"/>
                    </a:lnTo>
                    <a:cubicBezTo>
                      <a:pt x="80" y="71"/>
                      <a:pt x="84" y="63"/>
                      <a:pt x="84" y="63"/>
                    </a:cubicBezTo>
                    <a:lnTo>
                      <a:pt x="86" y="63"/>
                    </a:lnTo>
                    <a:cubicBezTo>
                      <a:pt x="86" y="63"/>
                      <a:pt x="85" y="75"/>
                      <a:pt x="85" y="86"/>
                    </a:cubicBezTo>
                    <a:lnTo>
                      <a:pt x="85" y="327"/>
                    </a:lnTo>
                    <a:lnTo>
                      <a:pt x="3" y="327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28" name="Forme libre 27"/>
              <p:cNvSpPr/>
              <p:nvPr/>
            </p:nvSpPr>
            <p:spPr>
              <a:xfrm>
                <a:off x="4899600" y="484812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63" h="385">
                    <a:moveTo>
                      <a:pt x="131" y="385"/>
                    </a:moveTo>
                    <a:cubicBezTo>
                      <a:pt x="231" y="385"/>
                      <a:pt x="263" y="300"/>
                      <a:pt x="263" y="192"/>
                    </a:cubicBezTo>
                    <a:cubicBezTo>
                      <a:pt x="263" y="85"/>
                      <a:pt x="231" y="0"/>
                      <a:pt x="131" y="0"/>
                    </a:cubicBezTo>
                    <a:cubicBezTo>
                      <a:pt x="32" y="0"/>
                      <a:pt x="0" y="85"/>
                      <a:pt x="0" y="192"/>
                    </a:cubicBezTo>
                    <a:cubicBezTo>
                      <a:pt x="0" y="300"/>
                      <a:pt x="32" y="385"/>
                      <a:pt x="131" y="385"/>
                    </a:cubicBezTo>
                    <a:close/>
                    <a:moveTo>
                      <a:pt x="131" y="337"/>
                    </a:moveTo>
                    <a:cubicBezTo>
                      <a:pt x="71" y="337"/>
                      <a:pt x="53" y="273"/>
                      <a:pt x="53" y="192"/>
                    </a:cubicBezTo>
                    <a:cubicBezTo>
                      <a:pt x="53" y="111"/>
                      <a:pt x="71" y="48"/>
                      <a:pt x="131" y="48"/>
                    </a:cubicBezTo>
                    <a:cubicBezTo>
                      <a:pt x="193" y="48"/>
                      <a:pt x="210" y="111"/>
                      <a:pt x="210" y="192"/>
                    </a:cubicBezTo>
                    <a:cubicBezTo>
                      <a:pt x="210" y="273"/>
                      <a:pt x="193" y="337"/>
                      <a:pt x="131" y="337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29" name="Forme libre 28"/>
            <p:cNvSpPr/>
            <p:nvPr/>
          </p:nvSpPr>
          <p:spPr>
            <a:xfrm>
              <a:off x="5051880" y="4781160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" h="321">
                  <a:moveTo>
                    <a:pt x="2" y="321"/>
                  </a:moveTo>
                  <a:lnTo>
                    <a:pt x="205" y="321"/>
                  </a:lnTo>
                  <a:lnTo>
                    <a:pt x="205" y="282"/>
                  </a:lnTo>
                  <a:lnTo>
                    <a:pt x="49" y="282"/>
                  </a:lnTo>
                  <a:cubicBezTo>
                    <a:pt x="50" y="211"/>
                    <a:pt x="201" y="194"/>
                    <a:pt x="201" y="91"/>
                  </a:cubicBezTo>
                  <a:cubicBezTo>
                    <a:pt x="201" y="36"/>
                    <a:pt x="159" y="0"/>
                    <a:pt x="101" y="0"/>
                  </a:cubicBezTo>
                  <a:cubicBezTo>
                    <a:pt x="30" y="0"/>
                    <a:pt x="1" y="60"/>
                    <a:pt x="1" y="60"/>
                  </a:cubicBezTo>
                  <a:lnTo>
                    <a:pt x="34" y="82"/>
                  </a:lnTo>
                  <a:cubicBezTo>
                    <a:pt x="34" y="82"/>
                    <a:pt x="56" y="42"/>
                    <a:pt x="98" y="42"/>
                  </a:cubicBezTo>
                  <a:cubicBezTo>
                    <a:pt x="131" y="42"/>
                    <a:pt x="155" y="63"/>
                    <a:pt x="155" y="94"/>
                  </a:cubicBezTo>
                  <a:cubicBezTo>
                    <a:pt x="155" y="168"/>
                    <a:pt x="0" y="184"/>
                    <a:pt x="0" y="297"/>
                  </a:cubicBezTo>
                  <a:cubicBezTo>
                    <a:pt x="0" y="304"/>
                    <a:pt x="1" y="312"/>
                    <a:pt x="2" y="321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30" name="Groupe 29"/>
            <p:cNvGrpSpPr/>
            <p:nvPr/>
          </p:nvGrpSpPr>
          <p:grpSpPr>
            <a:xfrm>
              <a:off x="6793200" y="4848120"/>
              <a:ext cx="95472" cy="268024"/>
              <a:chOff x="6793200" y="4848120"/>
              <a:chExt cx="95472" cy="268024"/>
            </a:xfrm>
          </p:grpSpPr>
          <p:sp>
            <p:nvSpPr>
              <p:cNvPr id="31" name="Forme libre 30"/>
              <p:cNvSpPr/>
              <p:nvPr/>
            </p:nvSpPr>
            <p:spPr>
              <a:xfrm>
                <a:off x="6793200" y="485064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17" h="372">
                    <a:moveTo>
                      <a:pt x="3" y="372"/>
                    </a:moveTo>
                    <a:lnTo>
                      <a:pt x="217" y="372"/>
                    </a:lnTo>
                    <a:lnTo>
                      <a:pt x="217" y="327"/>
                    </a:lnTo>
                    <a:lnTo>
                      <a:pt x="136" y="327"/>
                    </a:lnTo>
                    <a:lnTo>
                      <a:pt x="136" y="0"/>
                    </a:lnTo>
                    <a:lnTo>
                      <a:pt x="89" y="0"/>
                    </a:lnTo>
                    <a:lnTo>
                      <a:pt x="0" y="86"/>
                    </a:lnTo>
                    <a:lnTo>
                      <a:pt x="32" y="119"/>
                    </a:lnTo>
                    <a:lnTo>
                      <a:pt x="67" y="85"/>
                    </a:lnTo>
                    <a:cubicBezTo>
                      <a:pt x="80" y="71"/>
                      <a:pt x="84" y="63"/>
                      <a:pt x="84" y="63"/>
                    </a:cubicBezTo>
                    <a:lnTo>
                      <a:pt x="86" y="63"/>
                    </a:lnTo>
                    <a:cubicBezTo>
                      <a:pt x="86" y="63"/>
                      <a:pt x="85" y="75"/>
                      <a:pt x="85" y="86"/>
                    </a:cubicBezTo>
                    <a:lnTo>
                      <a:pt x="85" y="327"/>
                    </a:lnTo>
                    <a:lnTo>
                      <a:pt x="3" y="327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32" name="Forme libre 31"/>
              <p:cNvSpPr/>
              <p:nvPr/>
            </p:nvSpPr>
            <p:spPr>
              <a:xfrm>
                <a:off x="6888600" y="484812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63" h="385">
                    <a:moveTo>
                      <a:pt x="131" y="385"/>
                    </a:moveTo>
                    <a:cubicBezTo>
                      <a:pt x="231" y="385"/>
                      <a:pt x="263" y="300"/>
                      <a:pt x="263" y="192"/>
                    </a:cubicBezTo>
                    <a:cubicBezTo>
                      <a:pt x="263" y="85"/>
                      <a:pt x="231" y="0"/>
                      <a:pt x="131" y="0"/>
                    </a:cubicBezTo>
                    <a:cubicBezTo>
                      <a:pt x="32" y="0"/>
                      <a:pt x="0" y="85"/>
                      <a:pt x="0" y="192"/>
                    </a:cubicBezTo>
                    <a:cubicBezTo>
                      <a:pt x="0" y="300"/>
                      <a:pt x="32" y="385"/>
                      <a:pt x="131" y="385"/>
                    </a:cubicBezTo>
                    <a:close/>
                    <a:moveTo>
                      <a:pt x="131" y="337"/>
                    </a:moveTo>
                    <a:cubicBezTo>
                      <a:pt x="71" y="337"/>
                      <a:pt x="53" y="273"/>
                      <a:pt x="53" y="192"/>
                    </a:cubicBezTo>
                    <a:cubicBezTo>
                      <a:pt x="53" y="111"/>
                      <a:pt x="71" y="48"/>
                      <a:pt x="131" y="48"/>
                    </a:cubicBezTo>
                    <a:cubicBezTo>
                      <a:pt x="193" y="48"/>
                      <a:pt x="210" y="111"/>
                      <a:pt x="210" y="192"/>
                    </a:cubicBezTo>
                    <a:cubicBezTo>
                      <a:pt x="210" y="273"/>
                      <a:pt x="193" y="337"/>
                      <a:pt x="131" y="337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33" name="Forme libre 32"/>
            <p:cNvSpPr/>
            <p:nvPr/>
          </p:nvSpPr>
          <p:spPr>
            <a:xfrm>
              <a:off x="7038360" y="4782960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9" h="321">
                  <a:moveTo>
                    <a:pt x="0" y="278"/>
                  </a:moveTo>
                  <a:cubicBezTo>
                    <a:pt x="0" y="278"/>
                    <a:pt x="38" y="321"/>
                    <a:pt x="102" y="321"/>
                  </a:cubicBezTo>
                  <a:cubicBezTo>
                    <a:pt x="167" y="321"/>
                    <a:pt x="209" y="274"/>
                    <a:pt x="209" y="219"/>
                  </a:cubicBezTo>
                  <a:cubicBezTo>
                    <a:pt x="209" y="158"/>
                    <a:pt x="159" y="131"/>
                    <a:pt x="117" y="127"/>
                  </a:cubicBezTo>
                  <a:lnTo>
                    <a:pt x="203" y="28"/>
                  </a:lnTo>
                  <a:lnTo>
                    <a:pt x="203" y="0"/>
                  </a:lnTo>
                  <a:lnTo>
                    <a:pt x="14" y="0"/>
                  </a:lnTo>
                  <a:lnTo>
                    <a:pt x="14" y="38"/>
                  </a:lnTo>
                  <a:lnTo>
                    <a:pt x="121" y="38"/>
                  </a:lnTo>
                  <a:cubicBezTo>
                    <a:pt x="138" y="38"/>
                    <a:pt x="148" y="37"/>
                    <a:pt x="148" y="37"/>
                  </a:cubicBezTo>
                  <a:lnTo>
                    <a:pt x="148" y="38"/>
                  </a:lnTo>
                  <a:cubicBezTo>
                    <a:pt x="148" y="38"/>
                    <a:pt x="138" y="47"/>
                    <a:pt x="128" y="59"/>
                  </a:cubicBezTo>
                  <a:lnTo>
                    <a:pt x="59" y="139"/>
                  </a:lnTo>
                  <a:lnTo>
                    <a:pt x="70" y="163"/>
                  </a:lnTo>
                  <a:lnTo>
                    <a:pt x="92" y="163"/>
                  </a:lnTo>
                  <a:cubicBezTo>
                    <a:pt x="130" y="163"/>
                    <a:pt x="165" y="182"/>
                    <a:pt x="165" y="221"/>
                  </a:cubicBezTo>
                  <a:cubicBezTo>
                    <a:pt x="165" y="255"/>
                    <a:pt x="136" y="279"/>
                    <a:pt x="100" y="279"/>
                  </a:cubicBezTo>
                  <a:cubicBezTo>
                    <a:pt x="55" y="279"/>
                    <a:pt x="24" y="244"/>
                    <a:pt x="24" y="244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34" name="Connecteur droit 33"/>
            <p:cNvSpPr/>
            <p:nvPr/>
          </p:nvSpPr>
          <p:spPr>
            <a:xfrm flipV="1">
              <a:off x="917640" y="1435680"/>
              <a:ext cx="0" cy="322848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35" name="Connecteur droit 34"/>
            <p:cNvSpPr/>
            <p:nvPr/>
          </p:nvSpPr>
          <p:spPr>
            <a:xfrm flipV="1">
              <a:off x="8860320" y="1435680"/>
              <a:ext cx="0" cy="322848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36" name="Connecteur droit 35"/>
            <p:cNvSpPr/>
            <p:nvPr/>
          </p:nvSpPr>
          <p:spPr>
            <a:xfrm>
              <a:off x="917640" y="4631400"/>
              <a:ext cx="7956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37" name="Connecteur droit 36"/>
            <p:cNvSpPr/>
            <p:nvPr/>
          </p:nvSpPr>
          <p:spPr>
            <a:xfrm>
              <a:off x="917640" y="3986280"/>
              <a:ext cx="7956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38" name="Connecteur droit 37"/>
            <p:cNvSpPr/>
            <p:nvPr/>
          </p:nvSpPr>
          <p:spPr>
            <a:xfrm>
              <a:off x="917640" y="3340440"/>
              <a:ext cx="7956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39" name="Connecteur droit 38"/>
            <p:cNvSpPr/>
            <p:nvPr/>
          </p:nvSpPr>
          <p:spPr>
            <a:xfrm>
              <a:off x="917640" y="2694960"/>
              <a:ext cx="7956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40" name="Connecteur droit 39"/>
            <p:cNvSpPr/>
            <p:nvPr/>
          </p:nvSpPr>
          <p:spPr>
            <a:xfrm>
              <a:off x="917640" y="2049119"/>
              <a:ext cx="7956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41" name="Connecteur droit 40"/>
            <p:cNvSpPr/>
            <p:nvPr/>
          </p:nvSpPr>
          <p:spPr>
            <a:xfrm flipH="1">
              <a:off x="8780760" y="4631400"/>
              <a:ext cx="7956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42" name="Connecteur droit 41"/>
            <p:cNvSpPr/>
            <p:nvPr/>
          </p:nvSpPr>
          <p:spPr>
            <a:xfrm flipH="1">
              <a:off x="8780760" y="3986280"/>
              <a:ext cx="7956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43" name="Connecteur droit 42"/>
            <p:cNvSpPr/>
            <p:nvPr/>
          </p:nvSpPr>
          <p:spPr>
            <a:xfrm flipH="1">
              <a:off x="8780760" y="3340440"/>
              <a:ext cx="7956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44" name="Connecteur droit 43"/>
            <p:cNvSpPr/>
            <p:nvPr/>
          </p:nvSpPr>
          <p:spPr>
            <a:xfrm flipH="1">
              <a:off x="8780760" y="2694960"/>
              <a:ext cx="7956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45" name="Connecteur droit 44"/>
            <p:cNvSpPr/>
            <p:nvPr/>
          </p:nvSpPr>
          <p:spPr>
            <a:xfrm flipH="1">
              <a:off x="8780760" y="2049119"/>
              <a:ext cx="7956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46" name="Groupe 45"/>
            <p:cNvGrpSpPr/>
            <p:nvPr/>
          </p:nvGrpSpPr>
          <p:grpSpPr>
            <a:xfrm>
              <a:off x="216000" y="2801520"/>
              <a:ext cx="41472" cy="708304"/>
              <a:chOff x="216000" y="2801520"/>
              <a:chExt cx="41472" cy="708304"/>
            </a:xfrm>
          </p:grpSpPr>
          <p:sp>
            <p:nvSpPr>
              <p:cNvPr id="47" name="Forme libre 46"/>
              <p:cNvSpPr/>
              <p:nvPr/>
            </p:nvSpPr>
            <p:spPr>
              <a:xfrm>
                <a:off x="257400" y="324432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24" h="288">
                    <a:moveTo>
                      <a:pt x="162" y="288"/>
                    </a:moveTo>
                    <a:cubicBezTo>
                      <a:pt x="255" y="288"/>
                      <a:pt x="324" y="220"/>
                      <a:pt x="324" y="123"/>
                    </a:cubicBezTo>
                    <a:cubicBezTo>
                      <a:pt x="324" y="43"/>
                      <a:pt x="274" y="0"/>
                      <a:pt x="274" y="0"/>
                    </a:cubicBezTo>
                    <a:lnTo>
                      <a:pt x="231" y="24"/>
                    </a:lnTo>
                    <a:cubicBezTo>
                      <a:pt x="231" y="24"/>
                      <a:pt x="273" y="62"/>
                      <a:pt x="273" y="119"/>
                    </a:cubicBezTo>
                    <a:cubicBezTo>
                      <a:pt x="273" y="183"/>
                      <a:pt x="224" y="228"/>
                      <a:pt x="161" y="228"/>
                    </a:cubicBezTo>
                    <a:cubicBezTo>
                      <a:pt x="98" y="228"/>
                      <a:pt x="51" y="183"/>
                      <a:pt x="51" y="121"/>
                    </a:cubicBezTo>
                    <a:cubicBezTo>
                      <a:pt x="51" y="68"/>
                      <a:pt x="87" y="35"/>
                      <a:pt x="87" y="35"/>
                    </a:cubicBezTo>
                    <a:lnTo>
                      <a:pt x="45" y="7"/>
                    </a:lnTo>
                    <a:cubicBezTo>
                      <a:pt x="45" y="7"/>
                      <a:pt x="0" y="46"/>
                      <a:pt x="0" y="123"/>
                    </a:cubicBezTo>
                    <a:cubicBezTo>
                      <a:pt x="0" y="220"/>
                      <a:pt x="70" y="288"/>
                      <a:pt x="162" y="288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48" name="Forme libre 47"/>
              <p:cNvSpPr/>
              <p:nvPr/>
            </p:nvSpPr>
            <p:spPr>
              <a:xfrm>
                <a:off x="216360" y="3185279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34" h="102">
                    <a:moveTo>
                      <a:pt x="347" y="102"/>
                    </a:moveTo>
                    <a:cubicBezTo>
                      <a:pt x="424" y="102"/>
                      <a:pt x="434" y="53"/>
                      <a:pt x="434" y="19"/>
                    </a:cubicBezTo>
                    <a:cubicBezTo>
                      <a:pt x="434" y="9"/>
                      <a:pt x="432" y="0"/>
                      <a:pt x="432" y="0"/>
                    </a:cubicBezTo>
                    <a:lnTo>
                      <a:pt x="380" y="0"/>
                    </a:lnTo>
                    <a:cubicBezTo>
                      <a:pt x="380" y="0"/>
                      <a:pt x="380" y="5"/>
                      <a:pt x="380" y="10"/>
                    </a:cubicBezTo>
                    <a:cubicBezTo>
                      <a:pt x="380" y="29"/>
                      <a:pt x="374" y="43"/>
                      <a:pt x="337" y="43"/>
                    </a:cubicBezTo>
                    <a:lnTo>
                      <a:pt x="0" y="43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49" name="Forme libre 48"/>
              <p:cNvSpPr/>
              <p:nvPr/>
            </p:nvSpPr>
            <p:spPr>
              <a:xfrm>
                <a:off x="216000" y="314100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31" h="60">
                    <a:moveTo>
                      <a:pt x="60" y="60"/>
                    </a:moveTo>
                    <a:cubicBezTo>
                      <a:pt x="60" y="40"/>
                      <a:pt x="60" y="20"/>
                      <a:pt x="60" y="0"/>
                    </a:cubicBezTo>
                    <a:cubicBezTo>
                      <a:pt x="40" y="0"/>
                      <a:pt x="20" y="0"/>
                      <a:pt x="0" y="0"/>
                    </a:cubicBezTo>
                    <a:cubicBezTo>
                      <a:pt x="0" y="20"/>
                      <a:pt x="0" y="40"/>
                      <a:pt x="0" y="60"/>
                    </a:cubicBezTo>
                    <a:cubicBezTo>
                      <a:pt x="20" y="60"/>
                      <a:pt x="40" y="60"/>
                      <a:pt x="60" y="60"/>
                    </a:cubicBezTo>
                    <a:close/>
                    <a:moveTo>
                      <a:pt x="431" y="59"/>
                    </a:moveTo>
                    <a:cubicBezTo>
                      <a:pt x="431" y="39"/>
                      <a:pt x="431" y="20"/>
                      <a:pt x="431" y="0"/>
                    </a:cubicBezTo>
                    <a:cubicBezTo>
                      <a:pt x="328" y="0"/>
                      <a:pt x="225" y="0"/>
                      <a:pt x="122" y="0"/>
                    </a:cubicBezTo>
                    <a:cubicBezTo>
                      <a:pt x="122" y="20"/>
                      <a:pt x="122" y="39"/>
                      <a:pt x="122" y="59"/>
                    </a:cubicBezTo>
                    <a:cubicBezTo>
                      <a:pt x="225" y="59"/>
                      <a:pt x="328" y="59"/>
                      <a:pt x="431" y="59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50" name="Forme libre 49"/>
              <p:cNvSpPr/>
              <p:nvPr/>
            </p:nvSpPr>
            <p:spPr>
              <a:xfrm>
                <a:off x="257400" y="3012841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24" h="288">
                    <a:moveTo>
                      <a:pt x="162" y="288"/>
                    </a:moveTo>
                    <a:cubicBezTo>
                      <a:pt x="255" y="288"/>
                      <a:pt x="324" y="220"/>
                      <a:pt x="324" y="123"/>
                    </a:cubicBezTo>
                    <a:cubicBezTo>
                      <a:pt x="324" y="43"/>
                      <a:pt x="274" y="0"/>
                      <a:pt x="274" y="0"/>
                    </a:cubicBezTo>
                    <a:lnTo>
                      <a:pt x="231" y="24"/>
                    </a:lnTo>
                    <a:cubicBezTo>
                      <a:pt x="231" y="24"/>
                      <a:pt x="273" y="62"/>
                      <a:pt x="273" y="119"/>
                    </a:cubicBezTo>
                    <a:cubicBezTo>
                      <a:pt x="273" y="183"/>
                      <a:pt x="224" y="228"/>
                      <a:pt x="161" y="228"/>
                    </a:cubicBezTo>
                    <a:cubicBezTo>
                      <a:pt x="98" y="228"/>
                      <a:pt x="51" y="183"/>
                      <a:pt x="51" y="121"/>
                    </a:cubicBezTo>
                    <a:cubicBezTo>
                      <a:pt x="51" y="68"/>
                      <a:pt x="87" y="35"/>
                      <a:pt x="87" y="35"/>
                    </a:cubicBezTo>
                    <a:lnTo>
                      <a:pt x="45" y="7"/>
                    </a:lnTo>
                    <a:cubicBezTo>
                      <a:pt x="45" y="7"/>
                      <a:pt x="0" y="46"/>
                      <a:pt x="0" y="123"/>
                    </a:cubicBezTo>
                    <a:cubicBezTo>
                      <a:pt x="0" y="220"/>
                      <a:pt x="70" y="288"/>
                      <a:pt x="162" y="288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51" name="Forme libre 50"/>
              <p:cNvSpPr/>
              <p:nvPr/>
            </p:nvSpPr>
            <p:spPr>
              <a:xfrm>
                <a:off x="216000" y="289404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31" h="265">
                    <a:moveTo>
                      <a:pt x="431" y="265"/>
                    </a:moveTo>
                    <a:cubicBezTo>
                      <a:pt x="431" y="245"/>
                      <a:pt x="431" y="226"/>
                      <a:pt x="431" y="206"/>
                    </a:cubicBezTo>
                    <a:cubicBezTo>
                      <a:pt x="383" y="206"/>
                      <a:pt x="334" y="206"/>
                      <a:pt x="286" y="206"/>
                    </a:cubicBezTo>
                    <a:cubicBezTo>
                      <a:pt x="286" y="191"/>
                      <a:pt x="286" y="176"/>
                      <a:pt x="286" y="161"/>
                    </a:cubicBezTo>
                    <a:cubicBezTo>
                      <a:pt x="334" y="131"/>
                      <a:pt x="383" y="100"/>
                      <a:pt x="431" y="69"/>
                    </a:cubicBezTo>
                    <a:cubicBezTo>
                      <a:pt x="431" y="46"/>
                      <a:pt x="431" y="23"/>
                      <a:pt x="431" y="0"/>
                    </a:cubicBezTo>
                    <a:cubicBezTo>
                      <a:pt x="374" y="38"/>
                      <a:pt x="317" y="76"/>
                      <a:pt x="260" y="114"/>
                    </a:cubicBezTo>
                    <a:cubicBezTo>
                      <a:pt x="259" y="114"/>
                      <a:pt x="259" y="114"/>
                      <a:pt x="259" y="114"/>
                    </a:cubicBezTo>
                    <a:cubicBezTo>
                      <a:pt x="213" y="80"/>
                      <a:pt x="168" y="46"/>
                      <a:pt x="122" y="12"/>
                    </a:cubicBezTo>
                    <a:cubicBezTo>
                      <a:pt x="122" y="34"/>
                      <a:pt x="122" y="56"/>
                      <a:pt x="122" y="79"/>
                    </a:cubicBezTo>
                    <a:cubicBezTo>
                      <a:pt x="160" y="107"/>
                      <a:pt x="198" y="135"/>
                      <a:pt x="236" y="163"/>
                    </a:cubicBezTo>
                    <a:cubicBezTo>
                      <a:pt x="236" y="177"/>
                      <a:pt x="236" y="192"/>
                      <a:pt x="236" y="206"/>
                    </a:cubicBezTo>
                    <a:cubicBezTo>
                      <a:pt x="157" y="206"/>
                      <a:pt x="79" y="206"/>
                      <a:pt x="0" y="206"/>
                    </a:cubicBezTo>
                    <a:cubicBezTo>
                      <a:pt x="0" y="226"/>
                      <a:pt x="0" y="245"/>
                      <a:pt x="0" y="265"/>
                    </a:cubicBezTo>
                    <a:cubicBezTo>
                      <a:pt x="144" y="265"/>
                      <a:pt x="287" y="265"/>
                      <a:pt x="431" y="265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52" name="Forme libre 51"/>
              <p:cNvSpPr/>
              <p:nvPr/>
            </p:nvSpPr>
            <p:spPr>
              <a:xfrm>
                <a:off x="257400" y="280152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24" h="228">
                    <a:moveTo>
                      <a:pt x="279" y="228"/>
                    </a:moveTo>
                    <a:cubicBezTo>
                      <a:pt x="279" y="228"/>
                      <a:pt x="324" y="187"/>
                      <a:pt x="324" y="111"/>
                    </a:cubicBezTo>
                    <a:cubicBezTo>
                      <a:pt x="324" y="44"/>
                      <a:pt x="285" y="0"/>
                      <a:pt x="234" y="0"/>
                    </a:cubicBezTo>
                    <a:cubicBezTo>
                      <a:pt x="133" y="0"/>
                      <a:pt x="145" y="158"/>
                      <a:pt x="89" y="158"/>
                    </a:cubicBezTo>
                    <a:cubicBezTo>
                      <a:pt x="62" y="158"/>
                      <a:pt x="51" y="133"/>
                      <a:pt x="51" y="108"/>
                    </a:cubicBezTo>
                    <a:cubicBezTo>
                      <a:pt x="51" y="59"/>
                      <a:pt x="79" y="32"/>
                      <a:pt x="79" y="32"/>
                    </a:cubicBezTo>
                    <a:lnTo>
                      <a:pt x="34" y="8"/>
                    </a:lnTo>
                    <a:cubicBezTo>
                      <a:pt x="34" y="8"/>
                      <a:pt x="0" y="40"/>
                      <a:pt x="0" y="107"/>
                    </a:cubicBezTo>
                    <a:cubicBezTo>
                      <a:pt x="0" y="169"/>
                      <a:pt x="32" y="219"/>
                      <a:pt x="88" y="219"/>
                    </a:cubicBezTo>
                    <a:cubicBezTo>
                      <a:pt x="189" y="219"/>
                      <a:pt x="177" y="60"/>
                      <a:pt x="234" y="60"/>
                    </a:cubicBezTo>
                    <a:cubicBezTo>
                      <a:pt x="259" y="60"/>
                      <a:pt x="273" y="86"/>
                      <a:pt x="273" y="111"/>
                    </a:cubicBezTo>
                    <a:cubicBezTo>
                      <a:pt x="273" y="165"/>
                      <a:pt x="237" y="200"/>
                      <a:pt x="237" y="200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53" name="Forme libre 52"/>
            <p:cNvSpPr/>
            <p:nvPr/>
          </p:nvSpPr>
          <p:spPr>
            <a:xfrm>
              <a:off x="720360" y="4560120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3" h="385">
                  <a:moveTo>
                    <a:pt x="131" y="385"/>
                  </a:moveTo>
                  <a:cubicBezTo>
                    <a:pt x="231" y="385"/>
                    <a:pt x="263" y="300"/>
                    <a:pt x="263" y="192"/>
                  </a:cubicBezTo>
                  <a:cubicBezTo>
                    <a:pt x="263" y="85"/>
                    <a:pt x="231" y="0"/>
                    <a:pt x="131" y="0"/>
                  </a:cubicBezTo>
                  <a:cubicBezTo>
                    <a:pt x="32" y="0"/>
                    <a:pt x="0" y="85"/>
                    <a:pt x="0" y="192"/>
                  </a:cubicBezTo>
                  <a:cubicBezTo>
                    <a:pt x="0" y="300"/>
                    <a:pt x="32" y="385"/>
                    <a:pt x="131" y="385"/>
                  </a:cubicBezTo>
                  <a:close/>
                  <a:moveTo>
                    <a:pt x="131" y="337"/>
                  </a:moveTo>
                  <a:cubicBezTo>
                    <a:pt x="71" y="337"/>
                    <a:pt x="53" y="273"/>
                    <a:pt x="53" y="192"/>
                  </a:cubicBezTo>
                  <a:cubicBezTo>
                    <a:pt x="53" y="111"/>
                    <a:pt x="71" y="48"/>
                    <a:pt x="131" y="48"/>
                  </a:cubicBezTo>
                  <a:cubicBezTo>
                    <a:pt x="193" y="48"/>
                    <a:pt x="210" y="111"/>
                    <a:pt x="210" y="192"/>
                  </a:cubicBezTo>
                  <a:cubicBezTo>
                    <a:pt x="210" y="273"/>
                    <a:pt x="193" y="337"/>
                    <a:pt x="131" y="337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54" name="Groupe 53"/>
            <p:cNvGrpSpPr/>
            <p:nvPr/>
          </p:nvGrpSpPr>
          <p:grpSpPr>
            <a:xfrm>
              <a:off x="503640" y="3956760"/>
              <a:ext cx="95832" cy="268023"/>
              <a:chOff x="503640" y="3956760"/>
              <a:chExt cx="95832" cy="268023"/>
            </a:xfrm>
          </p:grpSpPr>
          <p:sp>
            <p:nvSpPr>
              <p:cNvPr id="55" name="Forme libre 54"/>
              <p:cNvSpPr/>
              <p:nvPr/>
            </p:nvSpPr>
            <p:spPr>
              <a:xfrm>
                <a:off x="503640" y="3959279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17" h="372">
                    <a:moveTo>
                      <a:pt x="3" y="372"/>
                    </a:moveTo>
                    <a:lnTo>
                      <a:pt x="217" y="372"/>
                    </a:lnTo>
                    <a:lnTo>
                      <a:pt x="217" y="327"/>
                    </a:lnTo>
                    <a:lnTo>
                      <a:pt x="136" y="327"/>
                    </a:lnTo>
                    <a:lnTo>
                      <a:pt x="136" y="0"/>
                    </a:lnTo>
                    <a:lnTo>
                      <a:pt x="89" y="0"/>
                    </a:lnTo>
                    <a:lnTo>
                      <a:pt x="0" y="86"/>
                    </a:lnTo>
                    <a:lnTo>
                      <a:pt x="32" y="119"/>
                    </a:lnTo>
                    <a:lnTo>
                      <a:pt x="67" y="85"/>
                    </a:lnTo>
                    <a:cubicBezTo>
                      <a:pt x="80" y="71"/>
                      <a:pt x="84" y="63"/>
                      <a:pt x="84" y="63"/>
                    </a:cubicBezTo>
                    <a:lnTo>
                      <a:pt x="86" y="63"/>
                    </a:lnTo>
                    <a:cubicBezTo>
                      <a:pt x="86" y="63"/>
                      <a:pt x="85" y="75"/>
                      <a:pt x="85" y="86"/>
                    </a:cubicBezTo>
                    <a:lnTo>
                      <a:pt x="85" y="327"/>
                    </a:lnTo>
                    <a:lnTo>
                      <a:pt x="3" y="327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56" name="Forme libre 55"/>
              <p:cNvSpPr/>
              <p:nvPr/>
            </p:nvSpPr>
            <p:spPr>
              <a:xfrm>
                <a:off x="599400" y="395676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63" h="385">
                    <a:moveTo>
                      <a:pt x="131" y="385"/>
                    </a:moveTo>
                    <a:cubicBezTo>
                      <a:pt x="231" y="385"/>
                      <a:pt x="263" y="300"/>
                      <a:pt x="263" y="192"/>
                    </a:cubicBezTo>
                    <a:cubicBezTo>
                      <a:pt x="263" y="85"/>
                      <a:pt x="231" y="0"/>
                      <a:pt x="131" y="0"/>
                    </a:cubicBezTo>
                    <a:cubicBezTo>
                      <a:pt x="32" y="0"/>
                      <a:pt x="0" y="85"/>
                      <a:pt x="0" y="192"/>
                    </a:cubicBezTo>
                    <a:cubicBezTo>
                      <a:pt x="0" y="300"/>
                      <a:pt x="32" y="385"/>
                      <a:pt x="131" y="385"/>
                    </a:cubicBezTo>
                    <a:close/>
                    <a:moveTo>
                      <a:pt x="131" y="337"/>
                    </a:moveTo>
                    <a:cubicBezTo>
                      <a:pt x="71" y="337"/>
                      <a:pt x="53" y="273"/>
                      <a:pt x="53" y="192"/>
                    </a:cubicBezTo>
                    <a:cubicBezTo>
                      <a:pt x="53" y="111"/>
                      <a:pt x="71" y="48"/>
                      <a:pt x="131" y="48"/>
                    </a:cubicBezTo>
                    <a:cubicBezTo>
                      <a:pt x="193" y="48"/>
                      <a:pt x="210" y="111"/>
                      <a:pt x="210" y="192"/>
                    </a:cubicBezTo>
                    <a:cubicBezTo>
                      <a:pt x="210" y="273"/>
                      <a:pt x="193" y="337"/>
                      <a:pt x="131" y="337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57" name="Forme libre 56"/>
            <p:cNvSpPr/>
            <p:nvPr/>
          </p:nvSpPr>
          <p:spPr>
            <a:xfrm>
              <a:off x="750599" y="3891600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84" h="316">
                  <a:moveTo>
                    <a:pt x="2" y="316"/>
                  </a:moveTo>
                  <a:lnTo>
                    <a:pt x="184" y="316"/>
                  </a:lnTo>
                  <a:lnTo>
                    <a:pt x="184" y="278"/>
                  </a:lnTo>
                  <a:lnTo>
                    <a:pt x="115" y="278"/>
                  </a:lnTo>
                  <a:lnTo>
                    <a:pt x="115" y="0"/>
                  </a:lnTo>
                  <a:lnTo>
                    <a:pt x="75" y="0"/>
                  </a:lnTo>
                  <a:lnTo>
                    <a:pt x="0" y="73"/>
                  </a:lnTo>
                  <a:lnTo>
                    <a:pt x="27" y="101"/>
                  </a:lnTo>
                  <a:lnTo>
                    <a:pt x="56" y="72"/>
                  </a:lnTo>
                  <a:cubicBezTo>
                    <a:pt x="68" y="61"/>
                    <a:pt x="71" y="54"/>
                    <a:pt x="71" y="54"/>
                  </a:cubicBezTo>
                  <a:lnTo>
                    <a:pt x="72" y="54"/>
                  </a:lnTo>
                  <a:cubicBezTo>
                    <a:pt x="72" y="54"/>
                    <a:pt x="72" y="64"/>
                    <a:pt x="72" y="73"/>
                  </a:cubicBezTo>
                  <a:lnTo>
                    <a:pt x="72" y="278"/>
                  </a:lnTo>
                  <a:lnTo>
                    <a:pt x="2" y="278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58" name="Groupe 57"/>
            <p:cNvGrpSpPr/>
            <p:nvPr/>
          </p:nvGrpSpPr>
          <p:grpSpPr>
            <a:xfrm>
              <a:off x="503640" y="3299760"/>
              <a:ext cx="95832" cy="268024"/>
              <a:chOff x="503640" y="3299760"/>
              <a:chExt cx="95832" cy="268024"/>
            </a:xfrm>
          </p:grpSpPr>
          <p:sp>
            <p:nvSpPr>
              <p:cNvPr id="59" name="Forme libre 58"/>
              <p:cNvSpPr/>
              <p:nvPr/>
            </p:nvSpPr>
            <p:spPr>
              <a:xfrm>
                <a:off x="503640" y="330228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17" h="372">
                    <a:moveTo>
                      <a:pt x="3" y="372"/>
                    </a:moveTo>
                    <a:lnTo>
                      <a:pt x="217" y="372"/>
                    </a:lnTo>
                    <a:lnTo>
                      <a:pt x="217" y="327"/>
                    </a:lnTo>
                    <a:lnTo>
                      <a:pt x="136" y="327"/>
                    </a:lnTo>
                    <a:lnTo>
                      <a:pt x="136" y="0"/>
                    </a:lnTo>
                    <a:lnTo>
                      <a:pt x="89" y="0"/>
                    </a:lnTo>
                    <a:lnTo>
                      <a:pt x="0" y="86"/>
                    </a:lnTo>
                    <a:lnTo>
                      <a:pt x="32" y="119"/>
                    </a:lnTo>
                    <a:lnTo>
                      <a:pt x="67" y="85"/>
                    </a:lnTo>
                    <a:cubicBezTo>
                      <a:pt x="80" y="71"/>
                      <a:pt x="84" y="63"/>
                      <a:pt x="84" y="63"/>
                    </a:cubicBezTo>
                    <a:lnTo>
                      <a:pt x="86" y="63"/>
                    </a:lnTo>
                    <a:cubicBezTo>
                      <a:pt x="86" y="63"/>
                      <a:pt x="85" y="75"/>
                      <a:pt x="85" y="86"/>
                    </a:cubicBezTo>
                    <a:lnTo>
                      <a:pt x="85" y="327"/>
                    </a:lnTo>
                    <a:lnTo>
                      <a:pt x="3" y="327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60" name="Forme libre 59"/>
              <p:cNvSpPr/>
              <p:nvPr/>
            </p:nvSpPr>
            <p:spPr>
              <a:xfrm>
                <a:off x="599400" y="329976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63" h="385">
                    <a:moveTo>
                      <a:pt x="131" y="385"/>
                    </a:moveTo>
                    <a:cubicBezTo>
                      <a:pt x="231" y="385"/>
                      <a:pt x="263" y="300"/>
                      <a:pt x="263" y="192"/>
                    </a:cubicBezTo>
                    <a:cubicBezTo>
                      <a:pt x="263" y="85"/>
                      <a:pt x="231" y="0"/>
                      <a:pt x="131" y="0"/>
                    </a:cubicBezTo>
                    <a:cubicBezTo>
                      <a:pt x="32" y="0"/>
                      <a:pt x="0" y="85"/>
                      <a:pt x="0" y="192"/>
                    </a:cubicBezTo>
                    <a:cubicBezTo>
                      <a:pt x="0" y="300"/>
                      <a:pt x="32" y="385"/>
                      <a:pt x="131" y="385"/>
                    </a:cubicBezTo>
                    <a:close/>
                    <a:moveTo>
                      <a:pt x="131" y="337"/>
                    </a:moveTo>
                    <a:cubicBezTo>
                      <a:pt x="71" y="337"/>
                      <a:pt x="53" y="273"/>
                      <a:pt x="53" y="192"/>
                    </a:cubicBezTo>
                    <a:cubicBezTo>
                      <a:pt x="53" y="111"/>
                      <a:pt x="71" y="48"/>
                      <a:pt x="131" y="48"/>
                    </a:cubicBezTo>
                    <a:cubicBezTo>
                      <a:pt x="193" y="48"/>
                      <a:pt x="210" y="111"/>
                      <a:pt x="210" y="192"/>
                    </a:cubicBezTo>
                    <a:cubicBezTo>
                      <a:pt x="210" y="273"/>
                      <a:pt x="193" y="337"/>
                      <a:pt x="131" y="337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61" name="Forme libre 60"/>
            <p:cNvSpPr/>
            <p:nvPr/>
          </p:nvSpPr>
          <p:spPr>
            <a:xfrm>
              <a:off x="751320" y="3232440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" h="321">
                  <a:moveTo>
                    <a:pt x="2" y="321"/>
                  </a:moveTo>
                  <a:lnTo>
                    <a:pt x="205" y="321"/>
                  </a:lnTo>
                  <a:lnTo>
                    <a:pt x="205" y="282"/>
                  </a:lnTo>
                  <a:lnTo>
                    <a:pt x="49" y="282"/>
                  </a:lnTo>
                  <a:cubicBezTo>
                    <a:pt x="50" y="211"/>
                    <a:pt x="201" y="194"/>
                    <a:pt x="201" y="91"/>
                  </a:cubicBezTo>
                  <a:cubicBezTo>
                    <a:pt x="201" y="36"/>
                    <a:pt x="159" y="0"/>
                    <a:pt x="101" y="0"/>
                  </a:cubicBezTo>
                  <a:cubicBezTo>
                    <a:pt x="30" y="0"/>
                    <a:pt x="1" y="60"/>
                    <a:pt x="1" y="60"/>
                  </a:cubicBezTo>
                  <a:lnTo>
                    <a:pt x="34" y="82"/>
                  </a:lnTo>
                  <a:cubicBezTo>
                    <a:pt x="34" y="82"/>
                    <a:pt x="56" y="42"/>
                    <a:pt x="98" y="42"/>
                  </a:cubicBezTo>
                  <a:cubicBezTo>
                    <a:pt x="131" y="42"/>
                    <a:pt x="155" y="63"/>
                    <a:pt x="155" y="94"/>
                  </a:cubicBezTo>
                  <a:cubicBezTo>
                    <a:pt x="155" y="168"/>
                    <a:pt x="0" y="184"/>
                    <a:pt x="0" y="297"/>
                  </a:cubicBezTo>
                  <a:cubicBezTo>
                    <a:pt x="0" y="304"/>
                    <a:pt x="1" y="312"/>
                    <a:pt x="2" y="321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62" name="Groupe 61"/>
            <p:cNvGrpSpPr/>
            <p:nvPr/>
          </p:nvGrpSpPr>
          <p:grpSpPr>
            <a:xfrm>
              <a:off x="503640" y="2656800"/>
              <a:ext cx="95832" cy="268024"/>
              <a:chOff x="503640" y="2656800"/>
              <a:chExt cx="95832" cy="268024"/>
            </a:xfrm>
          </p:grpSpPr>
          <p:sp>
            <p:nvSpPr>
              <p:cNvPr id="63" name="Forme libre 62"/>
              <p:cNvSpPr/>
              <p:nvPr/>
            </p:nvSpPr>
            <p:spPr>
              <a:xfrm>
                <a:off x="503640" y="265932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17" h="372">
                    <a:moveTo>
                      <a:pt x="3" y="372"/>
                    </a:moveTo>
                    <a:lnTo>
                      <a:pt x="217" y="372"/>
                    </a:lnTo>
                    <a:lnTo>
                      <a:pt x="217" y="327"/>
                    </a:lnTo>
                    <a:lnTo>
                      <a:pt x="136" y="327"/>
                    </a:lnTo>
                    <a:lnTo>
                      <a:pt x="136" y="0"/>
                    </a:lnTo>
                    <a:lnTo>
                      <a:pt x="89" y="0"/>
                    </a:lnTo>
                    <a:lnTo>
                      <a:pt x="0" y="86"/>
                    </a:lnTo>
                    <a:lnTo>
                      <a:pt x="32" y="119"/>
                    </a:lnTo>
                    <a:lnTo>
                      <a:pt x="67" y="85"/>
                    </a:lnTo>
                    <a:cubicBezTo>
                      <a:pt x="80" y="71"/>
                      <a:pt x="84" y="63"/>
                      <a:pt x="84" y="63"/>
                    </a:cubicBezTo>
                    <a:lnTo>
                      <a:pt x="86" y="63"/>
                    </a:lnTo>
                    <a:cubicBezTo>
                      <a:pt x="86" y="63"/>
                      <a:pt x="85" y="75"/>
                      <a:pt x="85" y="86"/>
                    </a:cubicBezTo>
                    <a:lnTo>
                      <a:pt x="85" y="327"/>
                    </a:lnTo>
                    <a:lnTo>
                      <a:pt x="3" y="327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64" name="Forme libre 63"/>
              <p:cNvSpPr/>
              <p:nvPr/>
            </p:nvSpPr>
            <p:spPr>
              <a:xfrm>
                <a:off x="599400" y="265680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63" h="385">
                    <a:moveTo>
                      <a:pt x="131" y="385"/>
                    </a:moveTo>
                    <a:cubicBezTo>
                      <a:pt x="231" y="385"/>
                      <a:pt x="263" y="300"/>
                      <a:pt x="263" y="192"/>
                    </a:cubicBezTo>
                    <a:cubicBezTo>
                      <a:pt x="263" y="85"/>
                      <a:pt x="231" y="0"/>
                      <a:pt x="131" y="0"/>
                    </a:cubicBezTo>
                    <a:cubicBezTo>
                      <a:pt x="32" y="0"/>
                      <a:pt x="0" y="85"/>
                      <a:pt x="0" y="192"/>
                    </a:cubicBezTo>
                    <a:cubicBezTo>
                      <a:pt x="0" y="300"/>
                      <a:pt x="32" y="385"/>
                      <a:pt x="131" y="385"/>
                    </a:cubicBezTo>
                    <a:close/>
                    <a:moveTo>
                      <a:pt x="131" y="337"/>
                    </a:moveTo>
                    <a:cubicBezTo>
                      <a:pt x="71" y="337"/>
                      <a:pt x="53" y="273"/>
                      <a:pt x="53" y="192"/>
                    </a:cubicBezTo>
                    <a:cubicBezTo>
                      <a:pt x="53" y="111"/>
                      <a:pt x="71" y="48"/>
                      <a:pt x="131" y="48"/>
                    </a:cubicBezTo>
                    <a:cubicBezTo>
                      <a:pt x="193" y="48"/>
                      <a:pt x="210" y="111"/>
                      <a:pt x="210" y="192"/>
                    </a:cubicBezTo>
                    <a:cubicBezTo>
                      <a:pt x="210" y="273"/>
                      <a:pt x="193" y="337"/>
                      <a:pt x="131" y="337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65" name="Forme libre 64"/>
            <p:cNvSpPr/>
            <p:nvPr/>
          </p:nvSpPr>
          <p:spPr>
            <a:xfrm>
              <a:off x="749160" y="2591640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9" h="321">
                  <a:moveTo>
                    <a:pt x="0" y="278"/>
                  </a:moveTo>
                  <a:cubicBezTo>
                    <a:pt x="0" y="278"/>
                    <a:pt x="38" y="321"/>
                    <a:pt x="102" y="321"/>
                  </a:cubicBezTo>
                  <a:cubicBezTo>
                    <a:pt x="167" y="321"/>
                    <a:pt x="209" y="274"/>
                    <a:pt x="209" y="219"/>
                  </a:cubicBezTo>
                  <a:cubicBezTo>
                    <a:pt x="209" y="158"/>
                    <a:pt x="159" y="131"/>
                    <a:pt x="117" y="127"/>
                  </a:cubicBezTo>
                  <a:lnTo>
                    <a:pt x="203" y="28"/>
                  </a:lnTo>
                  <a:lnTo>
                    <a:pt x="203" y="0"/>
                  </a:lnTo>
                  <a:lnTo>
                    <a:pt x="14" y="0"/>
                  </a:lnTo>
                  <a:lnTo>
                    <a:pt x="14" y="38"/>
                  </a:lnTo>
                  <a:lnTo>
                    <a:pt x="121" y="38"/>
                  </a:lnTo>
                  <a:cubicBezTo>
                    <a:pt x="138" y="38"/>
                    <a:pt x="148" y="37"/>
                    <a:pt x="148" y="37"/>
                  </a:cubicBezTo>
                  <a:lnTo>
                    <a:pt x="148" y="38"/>
                  </a:lnTo>
                  <a:cubicBezTo>
                    <a:pt x="148" y="38"/>
                    <a:pt x="138" y="47"/>
                    <a:pt x="128" y="59"/>
                  </a:cubicBezTo>
                  <a:lnTo>
                    <a:pt x="59" y="139"/>
                  </a:lnTo>
                  <a:lnTo>
                    <a:pt x="70" y="163"/>
                  </a:lnTo>
                  <a:lnTo>
                    <a:pt x="92" y="163"/>
                  </a:lnTo>
                  <a:cubicBezTo>
                    <a:pt x="130" y="163"/>
                    <a:pt x="165" y="182"/>
                    <a:pt x="165" y="221"/>
                  </a:cubicBezTo>
                  <a:cubicBezTo>
                    <a:pt x="165" y="255"/>
                    <a:pt x="136" y="279"/>
                    <a:pt x="100" y="279"/>
                  </a:cubicBezTo>
                  <a:cubicBezTo>
                    <a:pt x="55" y="279"/>
                    <a:pt x="24" y="244"/>
                    <a:pt x="24" y="244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66" name="Groupe 65"/>
            <p:cNvGrpSpPr/>
            <p:nvPr/>
          </p:nvGrpSpPr>
          <p:grpSpPr>
            <a:xfrm>
              <a:off x="503640" y="2014200"/>
              <a:ext cx="95832" cy="268023"/>
              <a:chOff x="503640" y="2014200"/>
              <a:chExt cx="95832" cy="268023"/>
            </a:xfrm>
          </p:grpSpPr>
          <p:sp>
            <p:nvSpPr>
              <p:cNvPr id="67" name="Forme libre 66"/>
              <p:cNvSpPr/>
              <p:nvPr/>
            </p:nvSpPr>
            <p:spPr>
              <a:xfrm>
                <a:off x="503640" y="2016719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17" h="372">
                    <a:moveTo>
                      <a:pt x="3" y="372"/>
                    </a:moveTo>
                    <a:lnTo>
                      <a:pt x="217" y="372"/>
                    </a:lnTo>
                    <a:lnTo>
                      <a:pt x="217" y="327"/>
                    </a:lnTo>
                    <a:lnTo>
                      <a:pt x="136" y="327"/>
                    </a:lnTo>
                    <a:lnTo>
                      <a:pt x="136" y="0"/>
                    </a:lnTo>
                    <a:lnTo>
                      <a:pt x="89" y="0"/>
                    </a:lnTo>
                    <a:lnTo>
                      <a:pt x="0" y="86"/>
                    </a:lnTo>
                    <a:lnTo>
                      <a:pt x="32" y="119"/>
                    </a:lnTo>
                    <a:lnTo>
                      <a:pt x="67" y="85"/>
                    </a:lnTo>
                    <a:cubicBezTo>
                      <a:pt x="80" y="71"/>
                      <a:pt x="84" y="63"/>
                      <a:pt x="84" y="63"/>
                    </a:cubicBezTo>
                    <a:lnTo>
                      <a:pt x="86" y="63"/>
                    </a:lnTo>
                    <a:cubicBezTo>
                      <a:pt x="86" y="63"/>
                      <a:pt x="85" y="75"/>
                      <a:pt x="85" y="86"/>
                    </a:cubicBezTo>
                    <a:lnTo>
                      <a:pt x="85" y="327"/>
                    </a:lnTo>
                    <a:lnTo>
                      <a:pt x="3" y="327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68" name="Forme libre 67"/>
              <p:cNvSpPr/>
              <p:nvPr/>
            </p:nvSpPr>
            <p:spPr>
              <a:xfrm>
                <a:off x="599400" y="201420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63" h="385">
                    <a:moveTo>
                      <a:pt x="131" y="385"/>
                    </a:moveTo>
                    <a:cubicBezTo>
                      <a:pt x="231" y="385"/>
                      <a:pt x="263" y="300"/>
                      <a:pt x="263" y="192"/>
                    </a:cubicBezTo>
                    <a:cubicBezTo>
                      <a:pt x="263" y="85"/>
                      <a:pt x="231" y="0"/>
                      <a:pt x="131" y="0"/>
                    </a:cubicBezTo>
                    <a:cubicBezTo>
                      <a:pt x="32" y="0"/>
                      <a:pt x="0" y="85"/>
                      <a:pt x="0" y="192"/>
                    </a:cubicBezTo>
                    <a:cubicBezTo>
                      <a:pt x="0" y="300"/>
                      <a:pt x="32" y="385"/>
                      <a:pt x="131" y="385"/>
                    </a:cubicBezTo>
                    <a:close/>
                    <a:moveTo>
                      <a:pt x="131" y="337"/>
                    </a:moveTo>
                    <a:cubicBezTo>
                      <a:pt x="71" y="337"/>
                      <a:pt x="53" y="273"/>
                      <a:pt x="53" y="192"/>
                    </a:cubicBezTo>
                    <a:cubicBezTo>
                      <a:pt x="53" y="111"/>
                      <a:pt x="71" y="48"/>
                      <a:pt x="131" y="48"/>
                    </a:cubicBezTo>
                    <a:cubicBezTo>
                      <a:pt x="193" y="48"/>
                      <a:pt x="210" y="111"/>
                      <a:pt x="210" y="192"/>
                    </a:cubicBezTo>
                    <a:cubicBezTo>
                      <a:pt x="210" y="273"/>
                      <a:pt x="193" y="337"/>
                      <a:pt x="131" y="337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69" name="Connecteur droit 68"/>
            <p:cNvSpPr/>
            <p:nvPr/>
          </p:nvSpPr>
          <p:spPr>
            <a:xfrm>
              <a:off x="9050400" y="4649040"/>
              <a:ext cx="39492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70" name="Connecteur droit 69"/>
            <p:cNvSpPr/>
            <p:nvPr/>
          </p:nvSpPr>
          <p:spPr>
            <a:xfrm>
              <a:off x="9050400" y="1435680"/>
              <a:ext cx="39492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71" name="Connecteur droit 70"/>
            <p:cNvSpPr/>
            <p:nvPr/>
          </p:nvSpPr>
          <p:spPr>
            <a:xfrm flipV="1">
              <a:off x="9050400" y="1435680"/>
              <a:ext cx="0" cy="32133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72" name="Connecteur droit 71"/>
            <p:cNvSpPr/>
            <p:nvPr/>
          </p:nvSpPr>
          <p:spPr>
            <a:xfrm flipV="1">
              <a:off x="9445680" y="1435680"/>
              <a:ext cx="0" cy="32133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pic>
          <p:nvPicPr>
            <p:cNvPr id="73" name="Image 7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50400" y="1435680"/>
              <a:ext cx="394560" cy="32133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Image 7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50400" y="1435680"/>
              <a:ext cx="394560" cy="32133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" name="Connecteur droit 74"/>
            <p:cNvSpPr/>
            <p:nvPr/>
          </p:nvSpPr>
          <p:spPr>
            <a:xfrm flipV="1">
              <a:off x="9445680" y="1435680"/>
              <a:ext cx="0" cy="32133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76" name="Connecteur droit 75"/>
            <p:cNvSpPr/>
            <p:nvPr/>
          </p:nvSpPr>
          <p:spPr>
            <a:xfrm flipH="1">
              <a:off x="9413640" y="4164120"/>
              <a:ext cx="3204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77" name="Connecteur droit 76"/>
            <p:cNvSpPr/>
            <p:nvPr/>
          </p:nvSpPr>
          <p:spPr>
            <a:xfrm flipH="1">
              <a:off x="9413640" y="3539880"/>
              <a:ext cx="3204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78" name="Connecteur droit 77"/>
            <p:cNvSpPr/>
            <p:nvPr/>
          </p:nvSpPr>
          <p:spPr>
            <a:xfrm flipH="1">
              <a:off x="9413640" y="2915279"/>
              <a:ext cx="3204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79" name="Connecteur droit 78"/>
            <p:cNvSpPr/>
            <p:nvPr/>
          </p:nvSpPr>
          <p:spPr>
            <a:xfrm flipH="1">
              <a:off x="9413640" y="2291039"/>
              <a:ext cx="3204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80" name="Connecteur droit 79"/>
            <p:cNvSpPr/>
            <p:nvPr/>
          </p:nvSpPr>
          <p:spPr>
            <a:xfrm flipH="1">
              <a:off x="9413640" y="1666800"/>
              <a:ext cx="3204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81" name="Forme libre 80"/>
            <p:cNvSpPr/>
            <p:nvPr/>
          </p:nvSpPr>
          <p:spPr>
            <a:xfrm>
              <a:off x="747720" y="1949399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39" h="315">
                  <a:moveTo>
                    <a:pt x="0" y="231"/>
                  </a:moveTo>
                  <a:lnTo>
                    <a:pt x="153" y="231"/>
                  </a:lnTo>
                  <a:lnTo>
                    <a:pt x="153" y="315"/>
                  </a:lnTo>
                  <a:lnTo>
                    <a:pt x="196" y="315"/>
                  </a:lnTo>
                  <a:lnTo>
                    <a:pt x="196" y="231"/>
                  </a:lnTo>
                  <a:lnTo>
                    <a:pt x="239" y="231"/>
                  </a:lnTo>
                  <a:lnTo>
                    <a:pt x="239" y="193"/>
                  </a:lnTo>
                  <a:lnTo>
                    <a:pt x="196" y="193"/>
                  </a:lnTo>
                  <a:lnTo>
                    <a:pt x="196" y="0"/>
                  </a:lnTo>
                  <a:lnTo>
                    <a:pt x="146" y="0"/>
                  </a:lnTo>
                  <a:lnTo>
                    <a:pt x="0" y="203"/>
                  </a:lnTo>
                  <a:close/>
                  <a:moveTo>
                    <a:pt x="49" y="193"/>
                  </a:moveTo>
                  <a:lnTo>
                    <a:pt x="138" y="73"/>
                  </a:lnTo>
                  <a:cubicBezTo>
                    <a:pt x="147" y="62"/>
                    <a:pt x="154" y="47"/>
                    <a:pt x="154" y="47"/>
                  </a:cubicBezTo>
                  <a:lnTo>
                    <a:pt x="155" y="47"/>
                  </a:lnTo>
                  <a:cubicBezTo>
                    <a:pt x="155" y="47"/>
                    <a:pt x="153" y="63"/>
                    <a:pt x="153" y="78"/>
                  </a:cubicBezTo>
                  <a:lnTo>
                    <a:pt x="153" y="193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82" name="Groupe 81"/>
            <p:cNvGrpSpPr/>
            <p:nvPr/>
          </p:nvGrpSpPr>
          <p:grpSpPr>
            <a:xfrm>
              <a:off x="9527399" y="4127760"/>
              <a:ext cx="88993" cy="267664"/>
              <a:chOff x="9527399" y="4127760"/>
              <a:chExt cx="88993" cy="267664"/>
            </a:xfrm>
          </p:grpSpPr>
          <p:sp>
            <p:nvSpPr>
              <p:cNvPr id="83" name="Forme libre 82"/>
              <p:cNvSpPr/>
              <p:nvPr/>
            </p:nvSpPr>
            <p:spPr>
              <a:xfrm>
                <a:off x="9527399" y="412992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01" h="345">
                    <a:moveTo>
                      <a:pt x="2" y="345"/>
                    </a:moveTo>
                    <a:lnTo>
                      <a:pt x="201" y="345"/>
                    </a:lnTo>
                    <a:lnTo>
                      <a:pt x="201" y="303"/>
                    </a:lnTo>
                    <a:lnTo>
                      <a:pt x="125" y="303"/>
                    </a:lnTo>
                    <a:lnTo>
                      <a:pt x="125" y="0"/>
                    </a:lnTo>
                    <a:lnTo>
                      <a:pt x="82" y="0"/>
                    </a:lnTo>
                    <a:lnTo>
                      <a:pt x="0" y="81"/>
                    </a:lnTo>
                    <a:lnTo>
                      <a:pt x="29" y="111"/>
                    </a:lnTo>
                    <a:lnTo>
                      <a:pt x="61" y="79"/>
                    </a:lnTo>
                    <a:cubicBezTo>
                      <a:pt x="74" y="67"/>
                      <a:pt x="78" y="59"/>
                      <a:pt x="78" y="59"/>
                    </a:cubicBezTo>
                    <a:lnTo>
                      <a:pt x="79" y="59"/>
                    </a:lnTo>
                    <a:cubicBezTo>
                      <a:pt x="79" y="59"/>
                      <a:pt x="79" y="70"/>
                      <a:pt x="79" y="81"/>
                    </a:cubicBezTo>
                    <a:lnTo>
                      <a:pt x="79" y="303"/>
                    </a:lnTo>
                    <a:lnTo>
                      <a:pt x="2" y="303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84" name="Forme libre 83"/>
              <p:cNvSpPr/>
              <p:nvPr/>
            </p:nvSpPr>
            <p:spPr>
              <a:xfrm>
                <a:off x="9616320" y="412776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44" h="358">
                    <a:moveTo>
                      <a:pt x="122" y="358"/>
                    </a:moveTo>
                    <a:cubicBezTo>
                      <a:pt x="214" y="358"/>
                      <a:pt x="244" y="278"/>
                      <a:pt x="244" y="178"/>
                    </a:cubicBezTo>
                    <a:cubicBezTo>
                      <a:pt x="244" y="79"/>
                      <a:pt x="214" y="0"/>
                      <a:pt x="122" y="0"/>
                    </a:cubicBezTo>
                    <a:cubicBezTo>
                      <a:pt x="30" y="0"/>
                      <a:pt x="0" y="79"/>
                      <a:pt x="0" y="178"/>
                    </a:cubicBezTo>
                    <a:cubicBezTo>
                      <a:pt x="0" y="278"/>
                      <a:pt x="30" y="358"/>
                      <a:pt x="122" y="358"/>
                    </a:cubicBezTo>
                    <a:close/>
                    <a:moveTo>
                      <a:pt x="122" y="313"/>
                    </a:moveTo>
                    <a:cubicBezTo>
                      <a:pt x="65" y="313"/>
                      <a:pt x="49" y="254"/>
                      <a:pt x="49" y="178"/>
                    </a:cubicBezTo>
                    <a:cubicBezTo>
                      <a:pt x="49" y="103"/>
                      <a:pt x="65" y="45"/>
                      <a:pt x="122" y="45"/>
                    </a:cubicBezTo>
                    <a:cubicBezTo>
                      <a:pt x="178" y="45"/>
                      <a:pt x="194" y="103"/>
                      <a:pt x="194" y="178"/>
                    </a:cubicBezTo>
                    <a:cubicBezTo>
                      <a:pt x="194" y="254"/>
                      <a:pt x="178" y="313"/>
                      <a:pt x="122" y="313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85" name="Forme libre 84"/>
            <p:cNvSpPr/>
            <p:nvPr/>
          </p:nvSpPr>
          <p:spPr>
            <a:xfrm>
              <a:off x="9759599" y="4073040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50" h="257">
                  <a:moveTo>
                    <a:pt x="2" y="257"/>
                  </a:moveTo>
                  <a:lnTo>
                    <a:pt x="150" y="257"/>
                  </a:lnTo>
                  <a:lnTo>
                    <a:pt x="150" y="226"/>
                  </a:lnTo>
                  <a:lnTo>
                    <a:pt x="94" y="226"/>
                  </a:lnTo>
                  <a:lnTo>
                    <a:pt x="94" y="0"/>
                  </a:lnTo>
                  <a:lnTo>
                    <a:pt x="62" y="0"/>
                  </a:lnTo>
                  <a:lnTo>
                    <a:pt x="0" y="60"/>
                  </a:lnTo>
                  <a:lnTo>
                    <a:pt x="22" y="82"/>
                  </a:lnTo>
                  <a:lnTo>
                    <a:pt x="46" y="59"/>
                  </a:lnTo>
                  <a:cubicBezTo>
                    <a:pt x="56" y="50"/>
                    <a:pt x="58" y="44"/>
                    <a:pt x="58" y="44"/>
                  </a:cubicBezTo>
                  <a:lnTo>
                    <a:pt x="59" y="44"/>
                  </a:lnTo>
                  <a:cubicBezTo>
                    <a:pt x="59" y="44"/>
                    <a:pt x="59" y="52"/>
                    <a:pt x="59" y="60"/>
                  </a:cubicBezTo>
                  <a:lnTo>
                    <a:pt x="59" y="226"/>
                  </a:lnTo>
                  <a:lnTo>
                    <a:pt x="2" y="226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86" name="Groupe 85"/>
            <p:cNvGrpSpPr/>
            <p:nvPr/>
          </p:nvGrpSpPr>
          <p:grpSpPr>
            <a:xfrm>
              <a:off x="9527399" y="3499559"/>
              <a:ext cx="88993" cy="267664"/>
              <a:chOff x="9527399" y="3499559"/>
              <a:chExt cx="88993" cy="267664"/>
            </a:xfrm>
          </p:grpSpPr>
          <p:sp>
            <p:nvSpPr>
              <p:cNvPr id="87" name="Forme libre 86"/>
              <p:cNvSpPr/>
              <p:nvPr/>
            </p:nvSpPr>
            <p:spPr>
              <a:xfrm>
                <a:off x="9527399" y="3501719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01" h="345">
                    <a:moveTo>
                      <a:pt x="2" y="345"/>
                    </a:moveTo>
                    <a:lnTo>
                      <a:pt x="201" y="345"/>
                    </a:lnTo>
                    <a:lnTo>
                      <a:pt x="201" y="303"/>
                    </a:lnTo>
                    <a:lnTo>
                      <a:pt x="125" y="303"/>
                    </a:lnTo>
                    <a:lnTo>
                      <a:pt x="125" y="0"/>
                    </a:lnTo>
                    <a:lnTo>
                      <a:pt x="82" y="0"/>
                    </a:lnTo>
                    <a:lnTo>
                      <a:pt x="0" y="81"/>
                    </a:lnTo>
                    <a:lnTo>
                      <a:pt x="29" y="111"/>
                    </a:lnTo>
                    <a:lnTo>
                      <a:pt x="61" y="79"/>
                    </a:lnTo>
                    <a:cubicBezTo>
                      <a:pt x="74" y="67"/>
                      <a:pt x="78" y="59"/>
                      <a:pt x="78" y="59"/>
                    </a:cubicBezTo>
                    <a:lnTo>
                      <a:pt x="79" y="59"/>
                    </a:lnTo>
                    <a:cubicBezTo>
                      <a:pt x="79" y="59"/>
                      <a:pt x="79" y="70"/>
                      <a:pt x="79" y="81"/>
                    </a:cubicBezTo>
                    <a:lnTo>
                      <a:pt x="79" y="303"/>
                    </a:lnTo>
                    <a:lnTo>
                      <a:pt x="2" y="303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88" name="Forme libre 87"/>
              <p:cNvSpPr/>
              <p:nvPr/>
            </p:nvSpPr>
            <p:spPr>
              <a:xfrm>
                <a:off x="9616320" y="3499559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44" h="358">
                    <a:moveTo>
                      <a:pt x="122" y="358"/>
                    </a:moveTo>
                    <a:cubicBezTo>
                      <a:pt x="214" y="358"/>
                      <a:pt x="244" y="278"/>
                      <a:pt x="244" y="178"/>
                    </a:cubicBezTo>
                    <a:cubicBezTo>
                      <a:pt x="244" y="79"/>
                      <a:pt x="214" y="0"/>
                      <a:pt x="122" y="0"/>
                    </a:cubicBezTo>
                    <a:cubicBezTo>
                      <a:pt x="30" y="0"/>
                      <a:pt x="0" y="79"/>
                      <a:pt x="0" y="178"/>
                    </a:cubicBezTo>
                    <a:cubicBezTo>
                      <a:pt x="0" y="278"/>
                      <a:pt x="30" y="358"/>
                      <a:pt x="122" y="358"/>
                    </a:cubicBezTo>
                    <a:close/>
                    <a:moveTo>
                      <a:pt x="122" y="313"/>
                    </a:moveTo>
                    <a:cubicBezTo>
                      <a:pt x="65" y="313"/>
                      <a:pt x="49" y="254"/>
                      <a:pt x="49" y="178"/>
                    </a:cubicBezTo>
                    <a:cubicBezTo>
                      <a:pt x="49" y="103"/>
                      <a:pt x="65" y="45"/>
                      <a:pt x="122" y="45"/>
                    </a:cubicBezTo>
                    <a:cubicBezTo>
                      <a:pt x="178" y="45"/>
                      <a:pt x="194" y="103"/>
                      <a:pt x="194" y="178"/>
                    </a:cubicBezTo>
                    <a:cubicBezTo>
                      <a:pt x="194" y="254"/>
                      <a:pt x="178" y="313"/>
                      <a:pt x="122" y="313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89" name="Forme libre 88"/>
            <p:cNvSpPr/>
            <p:nvPr/>
          </p:nvSpPr>
          <p:spPr>
            <a:xfrm>
              <a:off x="9759960" y="3443400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68" h="261">
                  <a:moveTo>
                    <a:pt x="2" y="261"/>
                  </a:moveTo>
                  <a:lnTo>
                    <a:pt x="168" y="261"/>
                  </a:lnTo>
                  <a:lnTo>
                    <a:pt x="168" y="230"/>
                  </a:lnTo>
                  <a:lnTo>
                    <a:pt x="40" y="230"/>
                  </a:lnTo>
                  <a:cubicBezTo>
                    <a:pt x="41" y="171"/>
                    <a:pt x="164" y="158"/>
                    <a:pt x="164" y="74"/>
                  </a:cubicBezTo>
                  <a:cubicBezTo>
                    <a:pt x="164" y="29"/>
                    <a:pt x="130" y="0"/>
                    <a:pt x="83" y="0"/>
                  </a:cubicBezTo>
                  <a:cubicBezTo>
                    <a:pt x="24" y="0"/>
                    <a:pt x="1" y="49"/>
                    <a:pt x="1" y="49"/>
                  </a:cubicBezTo>
                  <a:lnTo>
                    <a:pt x="28" y="67"/>
                  </a:lnTo>
                  <a:cubicBezTo>
                    <a:pt x="28" y="67"/>
                    <a:pt x="46" y="34"/>
                    <a:pt x="80" y="34"/>
                  </a:cubicBezTo>
                  <a:cubicBezTo>
                    <a:pt x="107" y="34"/>
                    <a:pt x="126" y="51"/>
                    <a:pt x="126" y="76"/>
                  </a:cubicBezTo>
                  <a:cubicBezTo>
                    <a:pt x="126" y="137"/>
                    <a:pt x="0" y="150"/>
                    <a:pt x="0" y="241"/>
                  </a:cubicBezTo>
                  <a:cubicBezTo>
                    <a:pt x="0" y="248"/>
                    <a:pt x="1" y="254"/>
                    <a:pt x="2" y="261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90" name="Groupe 89"/>
            <p:cNvGrpSpPr/>
            <p:nvPr/>
          </p:nvGrpSpPr>
          <p:grpSpPr>
            <a:xfrm>
              <a:off x="9527399" y="2871720"/>
              <a:ext cx="88993" cy="267664"/>
              <a:chOff x="9527399" y="2871720"/>
              <a:chExt cx="88993" cy="267664"/>
            </a:xfrm>
          </p:grpSpPr>
          <p:sp>
            <p:nvSpPr>
              <p:cNvPr id="91" name="Forme libre 90"/>
              <p:cNvSpPr/>
              <p:nvPr/>
            </p:nvSpPr>
            <p:spPr>
              <a:xfrm>
                <a:off x="9527399" y="287388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01" h="345">
                    <a:moveTo>
                      <a:pt x="2" y="345"/>
                    </a:moveTo>
                    <a:lnTo>
                      <a:pt x="201" y="345"/>
                    </a:lnTo>
                    <a:lnTo>
                      <a:pt x="201" y="303"/>
                    </a:lnTo>
                    <a:lnTo>
                      <a:pt x="125" y="303"/>
                    </a:lnTo>
                    <a:lnTo>
                      <a:pt x="125" y="0"/>
                    </a:lnTo>
                    <a:lnTo>
                      <a:pt x="82" y="0"/>
                    </a:lnTo>
                    <a:lnTo>
                      <a:pt x="0" y="81"/>
                    </a:lnTo>
                    <a:lnTo>
                      <a:pt x="29" y="111"/>
                    </a:lnTo>
                    <a:lnTo>
                      <a:pt x="61" y="79"/>
                    </a:lnTo>
                    <a:cubicBezTo>
                      <a:pt x="74" y="67"/>
                      <a:pt x="78" y="59"/>
                      <a:pt x="78" y="59"/>
                    </a:cubicBezTo>
                    <a:lnTo>
                      <a:pt x="79" y="59"/>
                    </a:lnTo>
                    <a:cubicBezTo>
                      <a:pt x="79" y="59"/>
                      <a:pt x="79" y="70"/>
                      <a:pt x="79" y="81"/>
                    </a:cubicBezTo>
                    <a:lnTo>
                      <a:pt x="79" y="303"/>
                    </a:lnTo>
                    <a:lnTo>
                      <a:pt x="2" y="303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92" name="Forme libre 91"/>
              <p:cNvSpPr/>
              <p:nvPr/>
            </p:nvSpPr>
            <p:spPr>
              <a:xfrm>
                <a:off x="9616320" y="287172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44" h="358">
                    <a:moveTo>
                      <a:pt x="122" y="358"/>
                    </a:moveTo>
                    <a:cubicBezTo>
                      <a:pt x="214" y="358"/>
                      <a:pt x="244" y="278"/>
                      <a:pt x="244" y="178"/>
                    </a:cubicBezTo>
                    <a:cubicBezTo>
                      <a:pt x="244" y="79"/>
                      <a:pt x="214" y="0"/>
                      <a:pt x="122" y="0"/>
                    </a:cubicBezTo>
                    <a:cubicBezTo>
                      <a:pt x="30" y="0"/>
                      <a:pt x="0" y="79"/>
                      <a:pt x="0" y="178"/>
                    </a:cubicBezTo>
                    <a:cubicBezTo>
                      <a:pt x="0" y="278"/>
                      <a:pt x="30" y="358"/>
                      <a:pt x="122" y="358"/>
                    </a:cubicBezTo>
                    <a:close/>
                    <a:moveTo>
                      <a:pt x="122" y="313"/>
                    </a:moveTo>
                    <a:cubicBezTo>
                      <a:pt x="65" y="313"/>
                      <a:pt x="49" y="254"/>
                      <a:pt x="49" y="178"/>
                    </a:cubicBezTo>
                    <a:cubicBezTo>
                      <a:pt x="49" y="103"/>
                      <a:pt x="65" y="45"/>
                      <a:pt x="122" y="45"/>
                    </a:cubicBezTo>
                    <a:cubicBezTo>
                      <a:pt x="178" y="45"/>
                      <a:pt x="194" y="103"/>
                      <a:pt x="194" y="178"/>
                    </a:cubicBezTo>
                    <a:cubicBezTo>
                      <a:pt x="194" y="254"/>
                      <a:pt x="178" y="313"/>
                      <a:pt x="122" y="313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93" name="Forme libre 92"/>
            <p:cNvSpPr/>
            <p:nvPr/>
          </p:nvSpPr>
          <p:spPr>
            <a:xfrm>
              <a:off x="9758160" y="2817360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71" h="262">
                  <a:moveTo>
                    <a:pt x="0" y="227"/>
                  </a:moveTo>
                  <a:cubicBezTo>
                    <a:pt x="0" y="227"/>
                    <a:pt x="31" y="262"/>
                    <a:pt x="84" y="262"/>
                  </a:cubicBezTo>
                  <a:cubicBezTo>
                    <a:pt x="137" y="262"/>
                    <a:pt x="171" y="223"/>
                    <a:pt x="171" y="179"/>
                  </a:cubicBezTo>
                  <a:cubicBezTo>
                    <a:pt x="171" y="129"/>
                    <a:pt x="130" y="107"/>
                    <a:pt x="96" y="103"/>
                  </a:cubicBezTo>
                  <a:lnTo>
                    <a:pt x="166" y="23"/>
                  </a:lnTo>
                  <a:lnTo>
                    <a:pt x="166" y="0"/>
                  </a:lnTo>
                  <a:lnTo>
                    <a:pt x="12" y="0"/>
                  </a:lnTo>
                  <a:lnTo>
                    <a:pt x="12" y="31"/>
                  </a:lnTo>
                  <a:lnTo>
                    <a:pt x="99" y="31"/>
                  </a:lnTo>
                  <a:cubicBezTo>
                    <a:pt x="113" y="31"/>
                    <a:pt x="121" y="30"/>
                    <a:pt x="121" y="30"/>
                  </a:cubicBezTo>
                  <a:lnTo>
                    <a:pt x="121" y="31"/>
                  </a:lnTo>
                  <a:cubicBezTo>
                    <a:pt x="121" y="31"/>
                    <a:pt x="113" y="38"/>
                    <a:pt x="105" y="48"/>
                  </a:cubicBezTo>
                  <a:lnTo>
                    <a:pt x="49" y="114"/>
                  </a:lnTo>
                  <a:lnTo>
                    <a:pt x="57" y="133"/>
                  </a:lnTo>
                  <a:lnTo>
                    <a:pt x="75" y="133"/>
                  </a:lnTo>
                  <a:cubicBezTo>
                    <a:pt x="107" y="133"/>
                    <a:pt x="135" y="149"/>
                    <a:pt x="135" y="180"/>
                  </a:cubicBezTo>
                  <a:cubicBezTo>
                    <a:pt x="135" y="208"/>
                    <a:pt x="111" y="227"/>
                    <a:pt x="82" y="227"/>
                  </a:cubicBezTo>
                  <a:cubicBezTo>
                    <a:pt x="45" y="227"/>
                    <a:pt x="20" y="199"/>
                    <a:pt x="20" y="199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94" name="Groupe 93"/>
            <p:cNvGrpSpPr/>
            <p:nvPr/>
          </p:nvGrpSpPr>
          <p:grpSpPr>
            <a:xfrm>
              <a:off x="9527399" y="2257920"/>
              <a:ext cx="88993" cy="267664"/>
              <a:chOff x="9527399" y="2257920"/>
              <a:chExt cx="88993" cy="267664"/>
            </a:xfrm>
          </p:grpSpPr>
          <p:sp>
            <p:nvSpPr>
              <p:cNvPr id="95" name="Forme libre 94"/>
              <p:cNvSpPr/>
              <p:nvPr/>
            </p:nvSpPr>
            <p:spPr>
              <a:xfrm>
                <a:off x="9527399" y="226008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01" h="345">
                    <a:moveTo>
                      <a:pt x="2" y="345"/>
                    </a:moveTo>
                    <a:lnTo>
                      <a:pt x="201" y="345"/>
                    </a:lnTo>
                    <a:lnTo>
                      <a:pt x="201" y="303"/>
                    </a:lnTo>
                    <a:lnTo>
                      <a:pt x="125" y="303"/>
                    </a:lnTo>
                    <a:lnTo>
                      <a:pt x="125" y="0"/>
                    </a:lnTo>
                    <a:lnTo>
                      <a:pt x="82" y="0"/>
                    </a:lnTo>
                    <a:lnTo>
                      <a:pt x="0" y="81"/>
                    </a:lnTo>
                    <a:lnTo>
                      <a:pt x="29" y="111"/>
                    </a:lnTo>
                    <a:lnTo>
                      <a:pt x="61" y="79"/>
                    </a:lnTo>
                    <a:cubicBezTo>
                      <a:pt x="74" y="67"/>
                      <a:pt x="78" y="59"/>
                      <a:pt x="78" y="59"/>
                    </a:cubicBezTo>
                    <a:lnTo>
                      <a:pt x="79" y="59"/>
                    </a:lnTo>
                    <a:cubicBezTo>
                      <a:pt x="79" y="59"/>
                      <a:pt x="79" y="70"/>
                      <a:pt x="79" y="81"/>
                    </a:cubicBezTo>
                    <a:lnTo>
                      <a:pt x="79" y="303"/>
                    </a:lnTo>
                    <a:lnTo>
                      <a:pt x="2" y="303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96" name="Forme libre 95"/>
              <p:cNvSpPr/>
              <p:nvPr/>
            </p:nvSpPr>
            <p:spPr>
              <a:xfrm>
                <a:off x="9616320" y="225792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44" h="358">
                    <a:moveTo>
                      <a:pt x="122" y="358"/>
                    </a:moveTo>
                    <a:cubicBezTo>
                      <a:pt x="214" y="358"/>
                      <a:pt x="244" y="278"/>
                      <a:pt x="244" y="178"/>
                    </a:cubicBezTo>
                    <a:cubicBezTo>
                      <a:pt x="244" y="79"/>
                      <a:pt x="214" y="0"/>
                      <a:pt x="122" y="0"/>
                    </a:cubicBezTo>
                    <a:cubicBezTo>
                      <a:pt x="30" y="0"/>
                      <a:pt x="0" y="79"/>
                      <a:pt x="0" y="178"/>
                    </a:cubicBezTo>
                    <a:cubicBezTo>
                      <a:pt x="0" y="278"/>
                      <a:pt x="30" y="358"/>
                      <a:pt x="122" y="358"/>
                    </a:cubicBezTo>
                    <a:close/>
                    <a:moveTo>
                      <a:pt x="122" y="313"/>
                    </a:moveTo>
                    <a:cubicBezTo>
                      <a:pt x="65" y="313"/>
                      <a:pt x="49" y="254"/>
                      <a:pt x="49" y="178"/>
                    </a:cubicBezTo>
                    <a:cubicBezTo>
                      <a:pt x="49" y="103"/>
                      <a:pt x="65" y="45"/>
                      <a:pt x="122" y="45"/>
                    </a:cubicBezTo>
                    <a:cubicBezTo>
                      <a:pt x="178" y="45"/>
                      <a:pt x="194" y="103"/>
                      <a:pt x="194" y="178"/>
                    </a:cubicBezTo>
                    <a:cubicBezTo>
                      <a:pt x="194" y="254"/>
                      <a:pt x="178" y="313"/>
                      <a:pt x="122" y="313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97" name="Forme libre 96"/>
            <p:cNvSpPr/>
            <p:nvPr/>
          </p:nvSpPr>
          <p:spPr>
            <a:xfrm>
              <a:off x="9756720" y="2203199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95" h="258">
                  <a:moveTo>
                    <a:pt x="0" y="189"/>
                  </a:moveTo>
                  <a:lnTo>
                    <a:pt x="125" y="189"/>
                  </a:lnTo>
                  <a:lnTo>
                    <a:pt x="125" y="258"/>
                  </a:lnTo>
                  <a:lnTo>
                    <a:pt x="160" y="258"/>
                  </a:lnTo>
                  <a:lnTo>
                    <a:pt x="160" y="189"/>
                  </a:lnTo>
                  <a:lnTo>
                    <a:pt x="195" y="189"/>
                  </a:lnTo>
                  <a:lnTo>
                    <a:pt x="195" y="158"/>
                  </a:lnTo>
                  <a:lnTo>
                    <a:pt x="160" y="158"/>
                  </a:lnTo>
                  <a:lnTo>
                    <a:pt x="160" y="0"/>
                  </a:lnTo>
                  <a:lnTo>
                    <a:pt x="119" y="0"/>
                  </a:lnTo>
                  <a:lnTo>
                    <a:pt x="0" y="166"/>
                  </a:lnTo>
                  <a:close/>
                  <a:moveTo>
                    <a:pt x="40" y="158"/>
                  </a:moveTo>
                  <a:lnTo>
                    <a:pt x="40" y="157"/>
                  </a:lnTo>
                  <a:lnTo>
                    <a:pt x="113" y="60"/>
                  </a:lnTo>
                  <a:cubicBezTo>
                    <a:pt x="120" y="51"/>
                    <a:pt x="126" y="39"/>
                    <a:pt x="126" y="39"/>
                  </a:cubicBezTo>
                  <a:cubicBezTo>
                    <a:pt x="126" y="39"/>
                    <a:pt x="125" y="53"/>
                    <a:pt x="125" y="65"/>
                  </a:cubicBezTo>
                  <a:lnTo>
                    <a:pt x="125" y="158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grpSp>
          <p:nvGrpSpPr>
            <p:cNvPr id="98" name="Groupe 97"/>
            <p:cNvGrpSpPr/>
            <p:nvPr/>
          </p:nvGrpSpPr>
          <p:grpSpPr>
            <a:xfrm>
              <a:off x="9527399" y="1629719"/>
              <a:ext cx="88993" cy="267665"/>
              <a:chOff x="9527399" y="1629719"/>
              <a:chExt cx="88993" cy="267665"/>
            </a:xfrm>
          </p:grpSpPr>
          <p:sp>
            <p:nvSpPr>
              <p:cNvPr id="99" name="Forme libre 98"/>
              <p:cNvSpPr/>
              <p:nvPr/>
            </p:nvSpPr>
            <p:spPr>
              <a:xfrm>
                <a:off x="9527399" y="1631880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01" h="345">
                    <a:moveTo>
                      <a:pt x="2" y="345"/>
                    </a:moveTo>
                    <a:lnTo>
                      <a:pt x="201" y="345"/>
                    </a:lnTo>
                    <a:lnTo>
                      <a:pt x="201" y="303"/>
                    </a:lnTo>
                    <a:lnTo>
                      <a:pt x="125" y="303"/>
                    </a:lnTo>
                    <a:lnTo>
                      <a:pt x="125" y="0"/>
                    </a:lnTo>
                    <a:lnTo>
                      <a:pt x="82" y="0"/>
                    </a:lnTo>
                    <a:lnTo>
                      <a:pt x="0" y="81"/>
                    </a:lnTo>
                    <a:lnTo>
                      <a:pt x="29" y="111"/>
                    </a:lnTo>
                    <a:lnTo>
                      <a:pt x="61" y="79"/>
                    </a:lnTo>
                    <a:cubicBezTo>
                      <a:pt x="74" y="67"/>
                      <a:pt x="78" y="59"/>
                      <a:pt x="78" y="59"/>
                    </a:cubicBezTo>
                    <a:lnTo>
                      <a:pt x="79" y="59"/>
                    </a:lnTo>
                    <a:cubicBezTo>
                      <a:pt x="79" y="59"/>
                      <a:pt x="79" y="70"/>
                      <a:pt x="79" y="81"/>
                    </a:cubicBezTo>
                    <a:lnTo>
                      <a:pt x="79" y="303"/>
                    </a:lnTo>
                    <a:lnTo>
                      <a:pt x="2" y="303"/>
                    </a:ln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100" name="Forme libre 99"/>
              <p:cNvSpPr/>
              <p:nvPr/>
            </p:nvSpPr>
            <p:spPr>
              <a:xfrm>
                <a:off x="9616320" y="1629719"/>
                <a:ext cx="72" cy="265504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244" h="358">
                    <a:moveTo>
                      <a:pt x="122" y="358"/>
                    </a:moveTo>
                    <a:cubicBezTo>
                      <a:pt x="214" y="358"/>
                      <a:pt x="244" y="278"/>
                      <a:pt x="244" y="178"/>
                    </a:cubicBezTo>
                    <a:cubicBezTo>
                      <a:pt x="244" y="79"/>
                      <a:pt x="214" y="0"/>
                      <a:pt x="122" y="0"/>
                    </a:cubicBezTo>
                    <a:cubicBezTo>
                      <a:pt x="30" y="0"/>
                      <a:pt x="0" y="79"/>
                      <a:pt x="0" y="178"/>
                    </a:cubicBezTo>
                    <a:cubicBezTo>
                      <a:pt x="0" y="278"/>
                      <a:pt x="30" y="358"/>
                      <a:pt x="122" y="358"/>
                    </a:cubicBezTo>
                    <a:close/>
                    <a:moveTo>
                      <a:pt x="122" y="313"/>
                    </a:moveTo>
                    <a:cubicBezTo>
                      <a:pt x="65" y="313"/>
                      <a:pt x="49" y="254"/>
                      <a:pt x="49" y="178"/>
                    </a:cubicBezTo>
                    <a:cubicBezTo>
                      <a:pt x="49" y="103"/>
                      <a:pt x="65" y="45"/>
                      <a:pt x="122" y="45"/>
                    </a:cubicBezTo>
                    <a:cubicBezTo>
                      <a:pt x="178" y="45"/>
                      <a:pt x="194" y="103"/>
                      <a:pt x="194" y="178"/>
                    </a:cubicBezTo>
                    <a:cubicBezTo>
                      <a:pt x="194" y="254"/>
                      <a:pt x="178" y="313"/>
                      <a:pt x="122" y="313"/>
                    </a:cubicBezTo>
                    <a:close/>
                  </a:path>
                </a:pathLst>
              </a:custGeom>
              <a:solidFill>
                <a:srgbClr val="262626"/>
              </a:solidFill>
              <a:ln>
                <a:noFill/>
                <a:prstDash val="solid"/>
              </a:ln>
            </p:spPr>
            <p:txBody>
              <a:bodyPr vert="horz" wrap="none" lIns="0" tIns="0" rIns="0" bIns="0" anchor="t" anchorCtr="0" compatLnSpc="0">
                <a:spAutoFit/>
              </a:bodyPr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101" name="Connecteur droit 100"/>
            <p:cNvSpPr/>
            <p:nvPr/>
          </p:nvSpPr>
          <p:spPr>
            <a:xfrm>
              <a:off x="9050400" y="1435680"/>
              <a:ext cx="39492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02" name="Connecteur droit 101"/>
            <p:cNvSpPr/>
            <p:nvPr/>
          </p:nvSpPr>
          <p:spPr>
            <a:xfrm>
              <a:off x="9050400" y="4649040"/>
              <a:ext cx="394920" cy="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03" name="Connecteur droit 102"/>
            <p:cNvSpPr/>
            <p:nvPr/>
          </p:nvSpPr>
          <p:spPr>
            <a:xfrm flipV="1">
              <a:off x="9050400" y="1435680"/>
              <a:ext cx="0" cy="32133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04" name="Connecteur droit 103"/>
            <p:cNvSpPr/>
            <p:nvPr/>
          </p:nvSpPr>
          <p:spPr>
            <a:xfrm flipV="1">
              <a:off x="9445680" y="1435680"/>
              <a:ext cx="0" cy="3213360"/>
            </a:xfrm>
            <a:prstGeom prst="line">
              <a:avLst/>
            </a:prstGeom>
            <a:noFill/>
            <a:ln w="9360" cap="sq">
              <a:solidFill>
                <a:srgbClr val="262626"/>
              </a:solidFill>
              <a:prstDash val="solid"/>
              <a:miter/>
            </a:ln>
          </p:spPr>
          <p:txBody>
            <a:bodyPr vert="horz" wrap="none" lIns="4245" tIns="4245" rIns="4245" bIns="4245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05" name="Forme libre 104"/>
            <p:cNvSpPr/>
            <p:nvPr/>
          </p:nvSpPr>
          <p:spPr>
            <a:xfrm>
              <a:off x="9758880" y="1575360"/>
              <a:ext cx="72" cy="265504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70" h="262">
                  <a:moveTo>
                    <a:pt x="0" y="226"/>
                  </a:moveTo>
                  <a:cubicBezTo>
                    <a:pt x="0" y="226"/>
                    <a:pt x="26" y="262"/>
                    <a:pt x="79" y="262"/>
                  </a:cubicBezTo>
                  <a:cubicBezTo>
                    <a:pt x="131" y="262"/>
                    <a:pt x="170" y="224"/>
                    <a:pt x="170" y="175"/>
                  </a:cubicBezTo>
                  <a:cubicBezTo>
                    <a:pt x="170" y="129"/>
                    <a:pt x="135" y="91"/>
                    <a:pt x="80" y="91"/>
                  </a:cubicBezTo>
                  <a:cubicBezTo>
                    <a:pt x="61" y="91"/>
                    <a:pt x="47" y="99"/>
                    <a:pt x="47" y="99"/>
                  </a:cubicBezTo>
                  <a:lnTo>
                    <a:pt x="46" y="99"/>
                  </a:lnTo>
                  <a:cubicBezTo>
                    <a:pt x="46" y="99"/>
                    <a:pt x="48" y="93"/>
                    <a:pt x="48" y="86"/>
                  </a:cubicBezTo>
                  <a:lnTo>
                    <a:pt x="54" y="31"/>
                  </a:lnTo>
                  <a:lnTo>
                    <a:pt x="153" y="31"/>
                  </a:lnTo>
                  <a:lnTo>
                    <a:pt x="153" y="0"/>
                  </a:lnTo>
                  <a:lnTo>
                    <a:pt x="23" y="0"/>
                  </a:lnTo>
                  <a:lnTo>
                    <a:pt x="10" y="128"/>
                  </a:lnTo>
                  <a:lnTo>
                    <a:pt x="31" y="135"/>
                  </a:lnTo>
                  <a:cubicBezTo>
                    <a:pt x="31" y="135"/>
                    <a:pt x="49" y="123"/>
                    <a:pt x="75" y="123"/>
                  </a:cubicBezTo>
                  <a:cubicBezTo>
                    <a:pt x="108" y="123"/>
                    <a:pt x="133" y="144"/>
                    <a:pt x="133" y="175"/>
                  </a:cubicBezTo>
                  <a:cubicBezTo>
                    <a:pt x="133" y="207"/>
                    <a:pt x="107" y="227"/>
                    <a:pt x="77" y="227"/>
                  </a:cubicBezTo>
                  <a:cubicBezTo>
                    <a:pt x="40" y="227"/>
                    <a:pt x="20" y="200"/>
                    <a:pt x="20" y="200"/>
                  </a:cubicBezTo>
                  <a:close/>
                </a:path>
              </a:pathLst>
            </a:custGeom>
            <a:solidFill>
              <a:srgbClr val="262626"/>
            </a:solidFill>
            <a:ln>
              <a:noFill/>
              <a:prstDash val="solid"/>
            </a:ln>
          </p:spPr>
          <p:txBody>
            <a:bodyPr vert="horz" wrap="none" lIns="0" tIns="0" rIns="0" bIns="0" anchor="t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</p:grpSp>
      <p:grpSp>
        <p:nvGrpSpPr>
          <p:cNvPr id="135" name="Groupe 134"/>
          <p:cNvGrpSpPr/>
          <p:nvPr/>
        </p:nvGrpSpPr>
        <p:grpSpPr>
          <a:xfrm>
            <a:off x="932303" y="5031207"/>
            <a:ext cx="7460063" cy="376811"/>
            <a:chOff x="932303" y="5031207"/>
            <a:chExt cx="7460063" cy="376811"/>
          </a:xfrm>
        </p:grpSpPr>
        <p:grpSp>
          <p:nvGrpSpPr>
            <p:cNvPr id="110" name="Groupe 109"/>
            <p:cNvGrpSpPr/>
            <p:nvPr/>
          </p:nvGrpSpPr>
          <p:grpSpPr>
            <a:xfrm>
              <a:off x="1872010" y="5096517"/>
              <a:ext cx="6520356" cy="274957"/>
              <a:chOff x="2063760" y="5618160"/>
              <a:chExt cx="7188240" cy="303121"/>
            </a:xfrm>
          </p:grpSpPr>
          <p:sp>
            <p:nvSpPr>
              <p:cNvPr id="111" name="Forme libre 110"/>
              <p:cNvSpPr/>
              <p:nvPr/>
            </p:nvSpPr>
            <p:spPr>
              <a:xfrm rot="5400000">
                <a:off x="4279920" y="3402000"/>
                <a:ext cx="303120" cy="473544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843" h="13155">
                    <a:moveTo>
                      <a:pt x="0" y="13155"/>
                    </a:moveTo>
                    <a:lnTo>
                      <a:pt x="843" y="13155"/>
                    </a:lnTo>
                    <a:lnTo>
                      <a:pt x="84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3366"/>
              </a:solidFill>
              <a:ln>
                <a:noFill/>
                <a:prstDash val="solid"/>
              </a:ln>
            </p:spPr>
            <p:txBody>
              <a:bodyPr vert="horz" wrap="none" lIns="81638" tIns="40819" rIns="81638" bIns="40819" anchorCtr="0" compatLnSpc="0"/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112" name="Forme libre 111"/>
              <p:cNvSpPr/>
              <p:nvPr/>
            </p:nvSpPr>
            <p:spPr>
              <a:xfrm rot="5400000">
                <a:off x="7081873" y="5334841"/>
                <a:ext cx="303120" cy="869759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843" h="2417">
                    <a:moveTo>
                      <a:pt x="0" y="2417"/>
                    </a:moveTo>
                    <a:lnTo>
                      <a:pt x="843" y="2417"/>
                    </a:lnTo>
                    <a:lnTo>
                      <a:pt x="84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DEB3D"/>
              </a:solidFill>
              <a:ln>
                <a:noFill/>
                <a:prstDash val="solid"/>
              </a:ln>
            </p:spPr>
            <p:txBody>
              <a:bodyPr vert="horz" wrap="none" lIns="81638" tIns="40819" rIns="81638" bIns="40819" anchorCtr="0" compatLnSpc="0"/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113" name="Forme libre 112"/>
              <p:cNvSpPr/>
              <p:nvPr/>
            </p:nvSpPr>
            <p:spPr>
              <a:xfrm rot="5400000">
                <a:off x="8308260" y="4977540"/>
                <a:ext cx="303120" cy="158436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843" h="4402">
                    <a:moveTo>
                      <a:pt x="0" y="4402"/>
                    </a:moveTo>
                    <a:lnTo>
                      <a:pt x="843" y="4402"/>
                    </a:lnTo>
                    <a:lnTo>
                      <a:pt x="84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320"/>
              </a:solidFill>
              <a:ln>
                <a:noFill/>
                <a:prstDash val="solid"/>
              </a:ln>
            </p:spPr>
            <p:txBody>
              <a:bodyPr vert="horz" wrap="none" lIns="81638" tIns="40819" rIns="81638" bIns="40819" anchorCtr="0" compatLnSpc="0"/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125" name="ZoneTexte 124"/>
            <p:cNvSpPr txBox="1"/>
            <p:nvPr/>
          </p:nvSpPr>
          <p:spPr>
            <a:xfrm>
              <a:off x="932303" y="5031207"/>
              <a:ext cx="947264" cy="37681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81638" tIns="40819" rIns="81638" bIns="40819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996">
                  <a:latin typeface="Museo Sans 500" pitchFamily="34"/>
                  <a:ea typeface="Source Han Sans CN Normal" pitchFamily="2"/>
                  <a:cs typeface="Lohit Devanagari" pitchFamily="2"/>
                </a:rPr>
                <a:t>#URLs</a:t>
              </a:r>
            </a:p>
          </p:txBody>
        </p:sp>
      </p:grpSp>
      <p:grpSp>
        <p:nvGrpSpPr>
          <p:cNvPr id="136" name="Groupe 135"/>
          <p:cNvGrpSpPr/>
          <p:nvPr/>
        </p:nvGrpSpPr>
        <p:grpSpPr>
          <a:xfrm>
            <a:off x="795044" y="5425354"/>
            <a:ext cx="7597322" cy="376811"/>
            <a:chOff x="795044" y="5425354"/>
            <a:chExt cx="7597322" cy="376811"/>
          </a:xfrm>
        </p:grpSpPr>
        <p:grpSp>
          <p:nvGrpSpPr>
            <p:cNvPr id="118" name="Groupe 117"/>
            <p:cNvGrpSpPr/>
            <p:nvPr/>
          </p:nvGrpSpPr>
          <p:grpSpPr>
            <a:xfrm>
              <a:off x="1870699" y="5466100"/>
              <a:ext cx="6521667" cy="285732"/>
              <a:chOff x="2062315" y="6025599"/>
              <a:chExt cx="7189685" cy="315000"/>
            </a:xfrm>
          </p:grpSpPr>
          <p:sp>
            <p:nvSpPr>
              <p:cNvPr id="119" name="Forme libre 118"/>
              <p:cNvSpPr/>
              <p:nvPr/>
            </p:nvSpPr>
            <p:spPr>
              <a:xfrm rot="5400000">
                <a:off x="2146375" y="5941539"/>
                <a:ext cx="315000" cy="48312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876" h="1343">
                    <a:moveTo>
                      <a:pt x="0" y="1343"/>
                    </a:moveTo>
                    <a:lnTo>
                      <a:pt x="876" y="1343"/>
                    </a:lnTo>
                    <a:lnTo>
                      <a:pt x="87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3366"/>
              </a:solidFill>
              <a:ln>
                <a:noFill/>
                <a:prstDash val="solid"/>
              </a:ln>
            </p:spPr>
            <p:txBody>
              <a:bodyPr vert="horz" wrap="none" lIns="81638" tIns="40819" rIns="81638" bIns="40819" anchorCtr="0" compatLnSpc="0"/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120" name="Forme libre 119"/>
              <p:cNvSpPr/>
              <p:nvPr/>
            </p:nvSpPr>
            <p:spPr>
              <a:xfrm rot="5400000">
                <a:off x="3932965" y="4637439"/>
                <a:ext cx="315000" cy="309132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876" h="8588">
                    <a:moveTo>
                      <a:pt x="0" y="8588"/>
                    </a:moveTo>
                    <a:lnTo>
                      <a:pt x="876" y="8588"/>
                    </a:lnTo>
                    <a:lnTo>
                      <a:pt x="87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DEB3D"/>
              </a:solidFill>
              <a:ln>
                <a:noFill/>
                <a:prstDash val="solid"/>
              </a:ln>
            </p:spPr>
            <p:txBody>
              <a:bodyPr vert="horz" wrap="none" lIns="81638" tIns="40819" rIns="81638" bIns="40819" anchorCtr="0" compatLnSpc="0"/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121" name="Forme libre 120"/>
              <p:cNvSpPr/>
              <p:nvPr/>
            </p:nvSpPr>
            <p:spPr>
              <a:xfrm rot="5400000">
                <a:off x="7286220" y="4374819"/>
                <a:ext cx="315000" cy="361656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876" h="10047">
                    <a:moveTo>
                      <a:pt x="0" y="10047"/>
                    </a:moveTo>
                    <a:lnTo>
                      <a:pt x="876" y="10047"/>
                    </a:lnTo>
                    <a:lnTo>
                      <a:pt x="87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320"/>
              </a:solidFill>
              <a:ln>
                <a:noFill/>
                <a:prstDash val="solid"/>
              </a:ln>
            </p:spPr>
            <p:txBody>
              <a:bodyPr vert="horz" wrap="none" lIns="81638" tIns="40819" rIns="81638" bIns="40819" anchorCtr="0" compatLnSpc="0"/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126" name="ZoneTexte 125"/>
            <p:cNvSpPr txBox="1"/>
            <p:nvPr/>
          </p:nvSpPr>
          <p:spPr>
            <a:xfrm>
              <a:off x="795044" y="5425354"/>
              <a:ext cx="1075441" cy="37681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81638" tIns="40819" rIns="81638" bIns="40819" anchorCtr="0" compatLnSpc="0">
              <a:spAutoFit/>
            </a:bodyPr>
            <a:lstStyle/>
            <a:p>
              <a:pPr algn="r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996" dirty="0" smtClean="0">
                  <a:latin typeface="Museo Sans 500" pitchFamily="34"/>
                  <a:ea typeface="Source Han Sans CN Normal" pitchFamily="2"/>
                  <a:cs typeface="Lohit Devanagari" pitchFamily="2"/>
                </a:rPr>
                <a:t>#shares</a:t>
              </a:r>
              <a:endParaRPr lang="en-US" sz="1996" dirty="0">
                <a:latin typeface="Museo Sans 500" pitchFamily="34"/>
                <a:ea typeface="Source Han Sans CN Normal" pitchFamily="2"/>
                <a:cs typeface="Lohit Devanagari" pitchFamily="2"/>
              </a:endParaRPr>
            </a:p>
          </p:txBody>
        </p:sp>
      </p:grpSp>
      <p:grpSp>
        <p:nvGrpSpPr>
          <p:cNvPr id="137" name="Groupe 136"/>
          <p:cNvGrpSpPr/>
          <p:nvPr/>
        </p:nvGrpSpPr>
        <p:grpSpPr>
          <a:xfrm>
            <a:off x="130621" y="5780315"/>
            <a:ext cx="8261745" cy="376811"/>
            <a:chOff x="130621" y="5780315"/>
            <a:chExt cx="8261745" cy="376811"/>
          </a:xfrm>
        </p:grpSpPr>
        <p:grpSp>
          <p:nvGrpSpPr>
            <p:cNvPr id="122" name="Groupe 121"/>
            <p:cNvGrpSpPr/>
            <p:nvPr/>
          </p:nvGrpSpPr>
          <p:grpSpPr>
            <a:xfrm>
              <a:off x="1870911" y="5841441"/>
              <a:ext cx="6521455" cy="285733"/>
              <a:chOff x="2062549" y="6439387"/>
              <a:chExt cx="7189451" cy="315001"/>
            </a:xfrm>
          </p:grpSpPr>
          <p:sp>
            <p:nvSpPr>
              <p:cNvPr id="123" name="Forme libre 122"/>
              <p:cNvSpPr/>
              <p:nvPr/>
            </p:nvSpPr>
            <p:spPr>
              <a:xfrm rot="5400000">
                <a:off x="2071549" y="6430387"/>
                <a:ext cx="315000" cy="33300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876" h="926">
                    <a:moveTo>
                      <a:pt x="0" y="926"/>
                    </a:moveTo>
                    <a:lnTo>
                      <a:pt x="876" y="926"/>
                    </a:lnTo>
                    <a:lnTo>
                      <a:pt x="87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DEB3D"/>
              </a:solidFill>
              <a:ln>
                <a:noFill/>
                <a:prstDash val="solid"/>
              </a:ln>
            </p:spPr>
            <p:txBody>
              <a:bodyPr vert="horz" wrap="none" lIns="81638" tIns="40819" rIns="81638" bIns="40819" anchorCtr="0" compatLnSpc="0"/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124" name="Forme libre 123"/>
              <p:cNvSpPr/>
              <p:nvPr/>
            </p:nvSpPr>
            <p:spPr>
              <a:xfrm rot="5400000">
                <a:off x="5665861" y="3168248"/>
                <a:ext cx="315000" cy="6857279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876" h="19049">
                    <a:moveTo>
                      <a:pt x="0" y="19049"/>
                    </a:moveTo>
                    <a:lnTo>
                      <a:pt x="876" y="19049"/>
                    </a:lnTo>
                    <a:lnTo>
                      <a:pt x="87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320"/>
              </a:solidFill>
              <a:ln>
                <a:noFill/>
                <a:prstDash val="solid"/>
              </a:ln>
            </p:spPr>
            <p:txBody>
              <a:bodyPr vert="horz" wrap="none" lIns="81638" tIns="40819" rIns="81638" bIns="40819" anchorCtr="0" compatLnSpc="0"/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127" name="ZoneTexte 126"/>
            <p:cNvSpPr txBox="1"/>
            <p:nvPr/>
          </p:nvSpPr>
          <p:spPr>
            <a:xfrm>
              <a:off x="130621" y="5780315"/>
              <a:ext cx="1772555" cy="37681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81638" tIns="40819" rIns="81638" bIns="40819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996" dirty="0" smtClean="0">
                  <a:latin typeface="Museo Sans 500" pitchFamily="34"/>
                  <a:ea typeface="Source Han Sans CN Normal" pitchFamily="2"/>
                  <a:cs typeface="Lohit Devanagari" pitchFamily="2"/>
                </a:rPr>
                <a:t>    #receptions</a:t>
              </a:r>
              <a:endParaRPr lang="en-US" sz="1996" dirty="0">
                <a:latin typeface="Museo Sans 500" pitchFamily="34"/>
                <a:ea typeface="Source Han Sans CN Normal" pitchFamily="2"/>
                <a:cs typeface="Lohit Devanagari" pitchFamily="2"/>
              </a:endParaRPr>
            </a:p>
          </p:txBody>
        </p:sp>
      </p:grpSp>
      <p:grpSp>
        <p:nvGrpSpPr>
          <p:cNvPr id="138" name="Groupe 137"/>
          <p:cNvGrpSpPr/>
          <p:nvPr/>
        </p:nvGrpSpPr>
        <p:grpSpPr>
          <a:xfrm>
            <a:off x="871566" y="6176422"/>
            <a:ext cx="7520800" cy="376811"/>
            <a:chOff x="871566" y="6176422"/>
            <a:chExt cx="7520800" cy="376811"/>
          </a:xfrm>
        </p:grpSpPr>
        <p:grpSp>
          <p:nvGrpSpPr>
            <p:cNvPr id="114" name="Groupe 113"/>
            <p:cNvGrpSpPr/>
            <p:nvPr/>
          </p:nvGrpSpPr>
          <p:grpSpPr>
            <a:xfrm>
              <a:off x="1870755" y="6220539"/>
              <a:ext cx="6521611" cy="277895"/>
              <a:chOff x="2062377" y="6857316"/>
              <a:chExt cx="7189623" cy="306360"/>
            </a:xfrm>
          </p:grpSpPr>
          <p:sp>
            <p:nvSpPr>
              <p:cNvPr id="115" name="Forme libre 114"/>
              <p:cNvSpPr/>
              <p:nvPr/>
            </p:nvSpPr>
            <p:spPr>
              <a:xfrm rot="5400000">
                <a:off x="1926477" y="6993216"/>
                <a:ext cx="306360" cy="3456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852" h="97">
                    <a:moveTo>
                      <a:pt x="0" y="97"/>
                    </a:moveTo>
                    <a:lnTo>
                      <a:pt x="852" y="97"/>
                    </a:lnTo>
                    <a:lnTo>
                      <a:pt x="8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3366"/>
              </a:solidFill>
              <a:ln>
                <a:noFill/>
                <a:prstDash val="solid"/>
              </a:ln>
            </p:spPr>
            <p:txBody>
              <a:bodyPr vert="horz" wrap="none" lIns="81638" tIns="40819" rIns="81638" bIns="40819" anchorCtr="0" compatLnSpc="0"/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116" name="Forme libre 115"/>
              <p:cNvSpPr/>
              <p:nvPr/>
            </p:nvSpPr>
            <p:spPr>
              <a:xfrm rot="5400000">
                <a:off x="1983429" y="6969996"/>
                <a:ext cx="306360" cy="8100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852" h="226">
                    <a:moveTo>
                      <a:pt x="0" y="226"/>
                    </a:moveTo>
                    <a:lnTo>
                      <a:pt x="852" y="226"/>
                    </a:lnTo>
                    <a:lnTo>
                      <a:pt x="8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DEB3D"/>
              </a:solidFill>
              <a:ln>
                <a:noFill/>
                <a:prstDash val="solid"/>
              </a:ln>
            </p:spPr>
            <p:txBody>
              <a:bodyPr vert="horz" wrap="none" lIns="81638" tIns="40819" rIns="81638" bIns="40819" anchorCtr="0" compatLnSpc="0"/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  <p:sp>
            <p:nvSpPr>
              <p:cNvPr id="117" name="Forme libre 116"/>
              <p:cNvSpPr/>
              <p:nvPr/>
            </p:nvSpPr>
            <p:spPr>
              <a:xfrm rot="5400000">
                <a:off x="5560920" y="3472596"/>
                <a:ext cx="306360" cy="707580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852" h="19656">
                    <a:moveTo>
                      <a:pt x="0" y="19656"/>
                    </a:moveTo>
                    <a:lnTo>
                      <a:pt x="852" y="19656"/>
                    </a:lnTo>
                    <a:lnTo>
                      <a:pt x="85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320"/>
              </a:solidFill>
              <a:ln>
                <a:noFill/>
                <a:prstDash val="solid"/>
              </a:ln>
            </p:spPr>
            <p:txBody>
              <a:bodyPr vert="horz" wrap="none" lIns="81638" tIns="40819" rIns="81638" bIns="40819" anchorCtr="0" compatLnSpc="0"/>
              <a:lstStyle/>
              <a:p>
                <a:pPr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GB" sz="1633">
                  <a:latin typeface="Liberation Sans" pitchFamily="18"/>
                  <a:ea typeface="Source Han Sans CN Normal" pitchFamily="2"/>
                  <a:cs typeface="Lohit Devanagari" pitchFamily="2"/>
                </a:endParaRPr>
              </a:p>
            </p:txBody>
          </p:sp>
        </p:grpSp>
        <p:sp>
          <p:nvSpPr>
            <p:cNvPr id="128" name="ZoneTexte 127"/>
            <p:cNvSpPr txBox="1"/>
            <p:nvPr/>
          </p:nvSpPr>
          <p:spPr>
            <a:xfrm>
              <a:off x="871566" y="6176422"/>
              <a:ext cx="932901" cy="37681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81638" tIns="40819" rIns="81638" bIns="40819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996">
                  <a:latin typeface="Museo Sans 500" pitchFamily="34"/>
                  <a:ea typeface="Source Han Sans CN Normal" pitchFamily="2"/>
                  <a:cs typeface="Lohit Devanagari" pitchFamily="2"/>
                </a:rPr>
                <a:t>#clicks</a:t>
              </a:r>
            </a:p>
          </p:txBody>
        </p:sp>
      </p:grpSp>
      <p:grpSp>
        <p:nvGrpSpPr>
          <p:cNvPr id="109" name="Groupe 108"/>
          <p:cNvGrpSpPr/>
          <p:nvPr/>
        </p:nvGrpSpPr>
        <p:grpSpPr>
          <a:xfrm>
            <a:off x="832706" y="3723044"/>
            <a:ext cx="1126602" cy="564042"/>
            <a:chOff x="832706" y="3723044"/>
            <a:chExt cx="1126602" cy="564042"/>
          </a:xfrm>
        </p:grpSpPr>
        <p:sp>
          <p:nvSpPr>
            <p:cNvPr id="106" name="Forme libre 105"/>
            <p:cNvSpPr/>
            <p:nvPr/>
          </p:nvSpPr>
          <p:spPr>
            <a:xfrm rot="5400000">
              <a:off x="1183912" y="3437148"/>
              <a:ext cx="424190" cy="1126602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300" h="3451">
                  <a:moveTo>
                    <a:pt x="0" y="3451"/>
                  </a:moveTo>
                  <a:lnTo>
                    <a:pt x="1300" y="3451"/>
                  </a:lnTo>
                  <a:lnTo>
                    <a:pt x="13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3366">
                <a:alpha val="50000"/>
              </a:srgbClr>
            </a:solidFill>
            <a:ln w="72000">
              <a:solidFill>
                <a:srgbClr val="FF3366"/>
              </a:solidFill>
              <a:prstDash val="solid"/>
            </a:ln>
          </p:spPr>
          <p:txBody>
            <a:bodyPr vert="horz" wrap="none" lIns="114293" tIns="73474" rIns="114293" bIns="73474" anchor="ctr" anchorCtr="0" compatLnSpc="0"/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29" name="ZoneTexte 128"/>
            <p:cNvSpPr txBox="1"/>
            <p:nvPr/>
          </p:nvSpPr>
          <p:spPr>
            <a:xfrm>
              <a:off x="873851" y="3723044"/>
              <a:ext cx="397819" cy="56404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81638" tIns="40819" rIns="81638" bIns="40819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3266" dirty="0">
                  <a:solidFill>
                    <a:srgbClr val="FF3366"/>
                  </a:solidFill>
                  <a:latin typeface="Museo Sans 500" pitchFamily="34"/>
                  <a:ea typeface="Source Han Sans CN Normal" pitchFamily="2"/>
                  <a:cs typeface="Lohit Devanagari" pitchFamily="2"/>
                </a:rPr>
                <a:t>1</a:t>
              </a:r>
            </a:p>
          </p:txBody>
        </p:sp>
      </p:grpSp>
      <p:grpSp>
        <p:nvGrpSpPr>
          <p:cNvPr id="139" name="Groupe 138"/>
          <p:cNvGrpSpPr/>
          <p:nvPr/>
        </p:nvGrpSpPr>
        <p:grpSpPr>
          <a:xfrm>
            <a:off x="832379" y="1302647"/>
            <a:ext cx="7203719" cy="2616001"/>
            <a:chOff x="832379" y="1302647"/>
            <a:chExt cx="7203719" cy="2616001"/>
          </a:xfrm>
        </p:grpSpPr>
        <p:sp>
          <p:nvSpPr>
            <p:cNvPr id="107" name="Forme libre 106"/>
            <p:cNvSpPr/>
            <p:nvPr/>
          </p:nvSpPr>
          <p:spPr>
            <a:xfrm>
              <a:off x="832379" y="1302647"/>
              <a:ext cx="7203719" cy="2616001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2061" h="8012">
                  <a:moveTo>
                    <a:pt x="3650" y="7412"/>
                  </a:moveTo>
                  <a:lnTo>
                    <a:pt x="0" y="7412"/>
                  </a:lnTo>
                  <a:lnTo>
                    <a:pt x="0" y="0"/>
                  </a:lnTo>
                  <a:lnTo>
                    <a:pt x="22061" y="0"/>
                  </a:lnTo>
                  <a:lnTo>
                    <a:pt x="22061" y="2612"/>
                  </a:lnTo>
                  <a:lnTo>
                    <a:pt x="3650" y="8012"/>
                  </a:lnTo>
                  <a:close/>
                </a:path>
              </a:pathLst>
            </a:custGeom>
            <a:solidFill>
              <a:srgbClr val="FFD320">
                <a:alpha val="50000"/>
              </a:srgbClr>
            </a:solidFill>
            <a:ln w="72000">
              <a:solidFill>
                <a:srgbClr val="FFD320"/>
              </a:solidFill>
              <a:prstDash val="solid"/>
            </a:ln>
          </p:spPr>
          <p:txBody>
            <a:bodyPr vert="horz" wrap="none" lIns="114293" tIns="73474" rIns="114293" bIns="73474" anchor="ctr" anchorCtr="0" compatLnSpc="0">
              <a:no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30" name="ZoneTexte 129"/>
            <p:cNvSpPr txBox="1"/>
            <p:nvPr/>
          </p:nvSpPr>
          <p:spPr>
            <a:xfrm>
              <a:off x="2873651" y="1731409"/>
              <a:ext cx="630639" cy="1045519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81638" tIns="40819" rIns="81638" bIns="40819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6531">
                  <a:solidFill>
                    <a:srgbClr val="FFD320"/>
                  </a:solidFill>
                  <a:latin typeface="Museo Sans 500" pitchFamily="34"/>
                  <a:ea typeface="Source Han Sans CN Normal" pitchFamily="2"/>
                  <a:cs typeface="Lohit Devanagari" pitchFamily="2"/>
                </a:rPr>
                <a:t>3</a:t>
              </a:r>
            </a:p>
          </p:txBody>
        </p:sp>
      </p:grpSp>
      <p:grpSp>
        <p:nvGrpSpPr>
          <p:cNvPr id="133" name="Groupe 132"/>
          <p:cNvGrpSpPr/>
          <p:nvPr/>
        </p:nvGrpSpPr>
        <p:grpSpPr>
          <a:xfrm>
            <a:off x="2024291" y="2220909"/>
            <a:ext cx="6013113" cy="2010249"/>
            <a:chOff x="2024291" y="2220909"/>
            <a:chExt cx="6013113" cy="2010249"/>
          </a:xfrm>
        </p:grpSpPr>
        <p:sp>
          <p:nvSpPr>
            <p:cNvPr id="108" name="Forme libre 107"/>
            <p:cNvSpPr/>
            <p:nvPr/>
          </p:nvSpPr>
          <p:spPr>
            <a:xfrm>
              <a:off x="2024291" y="2220909"/>
              <a:ext cx="6013113" cy="201024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8415" h="6157">
                  <a:moveTo>
                    <a:pt x="0" y="5400"/>
                  </a:moveTo>
                  <a:lnTo>
                    <a:pt x="18415" y="0"/>
                  </a:lnTo>
                  <a:lnTo>
                    <a:pt x="18412" y="6157"/>
                  </a:lnTo>
                  <a:lnTo>
                    <a:pt x="1" y="6154"/>
                  </a:lnTo>
                  <a:close/>
                </a:path>
              </a:pathLst>
            </a:custGeom>
            <a:solidFill>
              <a:srgbClr val="3DEB3D">
                <a:alpha val="50000"/>
              </a:srgbClr>
            </a:solidFill>
            <a:ln w="72000">
              <a:solidFill>
                <a:srgbClr val="3DEB3D"/>
              </a:solidFill>
              <a:prstDash val="solid"/>
            </a:ln>
          </p:spPr>
          <p:txBody>
            <a:bodyPr vert="horz" wrap="none" lIns="114293" tIns="73474" rIns="114293" bIns="73474" anchor="ctr" anchorCtr="0" compatLnSpc="0">
              <a:no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endParaRPr lang="en-GB" sz="1633">
                <a:latin typeface="Liberation Sans" pitchFamily="18"/>
                <a:ea typeface="Source Han Sans CN Normal" pitchFamily="2"/>
                <a:cs typeface="Lohit Devanagari" pitchFamily="2"/>
              </a:endParaRPr>
            </a:p>
          </p:txBody>
        </p:sp>
        <p:sp>
          <p:nvSpPr>
            <p:cNvPr id="131" name="ZoneTexte 130"/>
            <p:cNvSpPr txBox="1"/>
            <p:nvPr/>
          </p:nvSpPr>
          <p:spPr>
            <a:xfrm>
              <a:off x="6745895" y="2482150"/>
              <a:ext cx="630639" cy="1045519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81638" tIns="40819" rIns="81638" bIns="40819" anchorCtr="0" compatLnSpc="0">
              <a:spAutoFit/>
            </a:bodyPr>
            <a:lstStyle/>
            <a:p>
              <a:pPr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6531">
                  <a:solidFill>
                    <a:srgbClr val="3DEB3D"/>
                  </a:solidFill>
                  <a:latin typeface="Museo Sans 500" pitchFamily="34"/>
                  <a:ea typeface="Source Han Sans CN Normal" pitchFamily="2"/>
                  <a:cs typeface="Lohit Devanagari" pitchFamily="2"/>
                </a:rPr>
                <a:t>2</a:t>
              </a:r>
            </a:p>
          </p:txBody>
        </p:sp>
      </p:grpSp>
      <p:sp>
        <p:nvSpPr>
          <p:cNvPr id="132" name="Forme libre 131"/>
          <p:cNvSpPr/>
          <p:nvPr/>
        </p:nvSpPr>
        <p:spPr>
          <a:xfrm>
            <a:off x="252216" y="5095757"/>
            <a:ext cx="8660556" cy="10198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C8C8"/>
          </a:solidFill>
          <a:ln w="36000">
            <a:solidFill>
              <a:srgbClr val="FF0000"/>
            </a:solidFill>
            <a:prstDash val="solid"/>
          </a:ln>
        </p:spPr>
        <p:txBody>
          <a:bodyPr vert="horz" wrap="none" lIns="97965" tIns="57146" rIns="97965" bIns="57146" anchor="ctr" anchorCtr="0" compatLnSpc="0">
            <a:noAutofit/>
          </a:bodyPr>
          <a:lstStyle/>
          <a:p>
            <a:pPr algn="ctr" hangingPunct="0">
              <a:spcBef>
                <a:spcPts val="0"/>
              </a:spcBef>
              <a:spcAft>
                <a:spcPts val="0"/>
              </a:spcAft>
            </a:pPr>
            <a:r>
              <a:rPr lang="en-US" sz="3266" dirty="0" smtClean="0">
                <a:latin typeface="Museo Sans 500" pitchFamily="34"/>
                <a:ea typeface="Source Han Sans CN Normal" pitchFamily="2"/>
                <a:cs typeface="Lohit Devanagari" pitchFamily="2"/>
              </a:rPr>
              <a:t>The number of shares is a poor metric of </a:t>
            </a:r>
            <a:br>
              <a:rPr lang="en-US" sz="3266" dirty="0" smtClean="0">
                <a:latin typeface="Museo Sans 500" pitchFamily="34"/>
                <a:ea typeface="Source Han Sans CN Normal" pitchFamily="2"/>
                <a:cs typeface="Lohit Devanagari" pitchFamily="2"/>
              </a:rPr>
            </a:br>
            <a:r>
              <a:rPr lang="en-US" sz="3266" dirty="0" smtClean="0">
                <a:latin typeface="Museo Sans 500" pitchFamily="34"/>
                <a:ea typeface="Source Han Sans CN Normal" pitchFamily="2"/>
                <a:cs typeface="Lohit Devanagari" pitchFamily="2"/>
              </a:rPr>
              <a:t>the actual content popularity</a:t>
            </a:r>
            <a:endParaRPr lang="en-US" sz="3266" dirty="0">
              <a:latin typeface="Museo Sans 500" pitchFamily="34"/>
              <a:ea typeface="Source Han Sans CN Normal" pitchFamily="2"/>
              <a:cs typeface="Lohit Devanagari" pitchFamily="2"/>
            </a:endParaRPr>
          </a:p>
        </p:txBody>
      </p:sp>
      <p:sp>
        <p:nvSpPr>
          <p:cNvPr id="134" name="ZoneTexte 133"/>
          <p:cNvSpPr txBox="1"/>
          <p:nvPr/>
        </p:nvSpPr>
        <p:spPr>
          <a:xfrm rot="16200000">
            <a:off x="-121230" y="2245308"/>
            <a:ext cx="1043509" cy="583406"/>
          </a:xfrm>
          <a:prstGeom prst="rect">
            <a:avLst/>
          </a:prstGeom>
          <a:noFill/>
          <a:ln>
            <a:noFill/>
          </a:ln>
        </p:spPr>
        <p:txBody>
          <a:bodyPr vert="horz" wrap="none" lIns="81638" tIns="40819" rIns="81638" bIns="40819" anchorCtr="0" compatLnSpc="0">
            <a:spAutoFit/>
          </a:bodyPr>
          <a:lstStyle/>
          <a:p>
            <a:pPr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latin typeface="Calibri" panose="020F0502020204030204" pitchFamily="34" charset="0"/>
                <a:ea typeface="Source Han Sans CN Normal" pitchFamily="2"/>
                <a:cs typeface="Lohit Devanagari" pitchFamily="2"/>
              </a:rPr>
              <a:t>clicks</a:t>
            </a:r>
            <a:endParaRPr lang="en-US" sz="3200" dirty="0">
              <a:latin typeface="Calibri" panose="020F0502020204030204" pitchFamily="34" charset="0"/>
              <a:ea typeface="Source Han Sans CN Normal" pitchFamily="2"/>
              <a:cs typeface="Lohit Devanagar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349608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96867" y="2023494"/>
            <a:ext cx="8947133" cy="1470025"/>
          </a:xfrm>
        </p:spPr>
        <p:txBody>
          <a:bodyPr/>
          <a:lstStyle/>
          <a:p>
            <a:pPr lvl="1" algn="l"/>
            <a:r>
              <a:rPr lang="en-US" dirty="0" smtClean="0">
                <a:solidFill>
                  <a:schemeClr val="tx1"/>
                </a:solidFill>
              </a:rPr>
              <a:t>Social Clicks: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What and Who Gets Read on Twitter?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04281" y="4474928"/>
            <a:ext cx="8037676" cy="1752600"/>
          </a:xfrm>
        </p:spPr>
        <p:txBody>
          <a:bodyPr/>
          <a:lstStyle/>
          <a:p>
            <a:pPr algn="l"/>
            <a:r>
              <a:rPr lang="fr-FR" noProof="0" dirty="0" smtClean="0"/>
              <a:t>Maksym Gabielkov, </a:t>
            </a:r>
            <a:r>
              <a:rPr lang="fr-FR" dirty="0" err="1" smtClean="0"/>
              <a:t>Arthi</a:t>
            </a:r>
            <a:r>
              <a:rPr lang="fr-FR" dirty="0" smtClean="0"/>
              <a:t> </a:t>
            </a:r>
            <a:r>
              <a:rPr lang="fr-FR" dirty="0" err="1" smtClean="0"/>
              <a:t>Ramachandran</a:t>
            </a:r>
            <a:r>
              <a:rPr lang="fr-FR" dirty="0" smtClean="0"/>
              <a:t>, </a:t>
            </a:r>
            <a:r>
              <a:rPr lang="fr-FR" u="sng" dirty="0" smtClean="0"/>
              <a:t>Arnaud Legout</a:t>
            </a:r>
            <a:r>
              <a:rPr lang="fr-FR" dirty="0" smtClean="0"/>
              <a:t>, Augustin </a:t>
            </a:r>
            <a:r>
              <a:rPr lang="fr-FR" dirty="0" err="1" smtClean="0"/>
              <a:t>Chaintreau</a:t>
            </a:r>
            <a:endParaRPr lang="fr-FR" dirty="0" smtClean="0"/>
          </a:p>
          <a:p>
            <a:pPr algn="l" eaLnBrk="1" hangingPunct="1"/>
            <a:r>
              <a:rPr lang="fr-FR" sz="2000" dirty="0" smtClean="0">
                <a:solidFill>
                  <a:schemeClr val="bg2"/>
                </a:solidFill>
              </a:rPr>
              <a:t>{</a:t>
            </a:r>
            <a:r>
              <a:rPr lang="fr-FR" sz="2000" dirty="0" err="1" smtClean="0">
                <a:solidFill>
                  <a:schemeClr val="bg2"/>
                </a:solidFill>
              </a:rPr>
              <a:t>maksym.gabielkov</a:t>
            </a:r>
            <a:r>
              <a:rPr lang="fr-FR" sz="2000" dirty="0" smtClean="0">
                <a:solidFill>
                  <a:schemeClr val="bg2"/>
                </a:solidFill>
              </a:rPr>
              <a:t>, a</a:t>
            </a:r>
            <a:r>
              <a:rPr lang="fr-FR" sz="2000" noProof="0" dirty="0" err="1" smtClean="0">
                <a:solidFill>
                  <a:schemeClr val="bg2"/>
                </a:solidFill>
              </a:rPr>
              <a:t>rnaud.legout</a:t>
            </a:r>
            <a:r>
              <a:rPr lang="fr-FR" sz="2000" noProof="0" dirty="0" smtClean="0">
                <a:solidFill>
                  <a:schemeClr val="bg2"/>
                </a:solidFill>
              </a:rPr>
              <a:t>}@inria.fr</a:t>
            </a:r>
          </a:p>
          <a:p>
            <a:pPr algn="l" eaLnBrk="1" hangingPunct="1"/>
            <a:endParaRPr lang="fr-FR" sz="2000" noProof="0" dirty="0" smtClean="0">
              <a:solidFill>
                <a:schemeClr val="bg2"/>
              </a:solidFill>
            </a:endParaRPr>
          </a:p>
          <a:p>
            <a:pPr algn="l" eaLnBrk="1" hangingPunct="1"/>
            <a:r>
              <a:rPr lang="fr-FR" sz="2800" dirty="0" err="1" smtClean="0">
                <a:solidFill>
                  <a:srgbClr val="FF0000"/>
                </a:solidFill>
              </a:rPr>
              <a:t>Dataset</a:t>
            </a:r>
            <a:r>
              <a:rPr lang="fr-FR" sz="2800" dirty="0" smtClean="0">
                <a:solidFill>
                  <a:srgbClr val="FF0000"/>
                </a:solidFill>
              </a:rPr>
              <a:t> on the </a:t>
            </a:r>
            <a:r>
              <a:rPr lang="fr-FR" sz="2800" dirty="0" err="1" smtClean="0">
                <a:solidFill>
                  <a:srgbClr val="FF0000"/>
                </a:solidFill>
              </a:rPr>
              <a:t>SoTweet</a:t>
            </a:r>
            <a:r>
              <a:rPr lang="fr-FR" sz="2800" dirty="0" smtClean="0">
                <a:solidFill>
                  <a:srgbClr val="FF0000"/>
                </a:solidFill>
              </a:rPr>
              <a:t> </a:t>
            </a:r>
            <a:r>
              <a:rPr lang="fr-FR" sz="2800" dirty="0" err="1" smtClean="0">
                <a:solidFill>
                  <a:srgbClr val="FF0000"/>
                </a:solidFill>
              </a:rPr>
              <a:t>project</a:t>
            </a:r>
            <a:r>
              <a:rPr lang="fr-FR" sz="2800" dirty="0" smtClean="0">
                <a:solidFill>
                  <a:srgbClr val="FF0000"/>
                </a:solidFill>
              </a:rPr>
              <a:t> page</a:t>
            </a:r>
            <a:endParaRPr lang="fr-FR" sz="2800" noProof="0" dirty="0" smtClean="0">
              <a:solidFill>
                <a:srgbClr val="FF0000"/>
              </a:solidFill>
            </a:endParaRPr>
          </a:p>
          <a:p>
            <a:pPr algn="l" eaLnBrk="1" hangingPunct="1"/>
            <a:endParaRPr lang="fr-FR" sz="2000" noProof="0" dirty="0" smtClean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7800" y="305990"/>
            <a:ext cx="2325266" cy="83277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888" y="209313"/>
            <a:ext cx="2933017" cy="102612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6961" y="664041"/>
            <a:ext cx="2919121" cy="43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43790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ePresentationAL">
  <a:themeElements>
    <a:clrScheme name="modelePresentation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elePresentationAL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4000" dirty="0">
            <a:latin typeface="Calibri" panose="020F0502020204030204" pitchFamily="34" charset="0"/>
          </a:defRPr>
        </a:defPPr>
      </a:lstStyle>
    </a:txDef>
  </a:objectDefaults>
  <a:extraClrSchemeLst>
    <a:extraClrScheme>
      <a:clrScheme name="modelePresentation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341</Words>
  <Application>Microsoft Office PowerPoint</Application>
  <PresentationFormat>Affichage à l'écran (4:3)</PresentationFormat>
  <Paragraphs>110</Paragraphs>
  <Slides>19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9" baseType="lpstr">
      <vt:lpstr>Arial</vt:lpstr>
      <vt:lpstr>Calibri</vt:lpstr>
      <vt:lpstr>Comic Sans MS</vt:lpstr>
      <vt:lpstr>Liberation Sans</vt:lpstr>
      <vt:lpstr>Lohit Devanagari</vt:lpstr>
      <vt:lpstr>Museo Sans 500</vt:lpstr>
      <vt:lpstr>Source Han Sans CN Normal</vt:lpstr>
      <vt:lpstr>StarSymbol</vt:lpstr>
      <vt:lpstr>Wingdings</vt:lpstr>
      <vt:lpstr>modelePresentationAL</vt:lpstr>
      <vt:lpstr>Social Clicks: What and Who Gets Read on Twitter?</vt:lpstr>
      <vt:lpstr>Présentation PowerPoint</vt:lpstr>
      <vt:lpstr>Présentation PowerPoint</vt:lpstr>
      <vt:lpstr>What changed the most ?</vt:lpstr>
      <vt:lpstr>How People Find News?</vt:lpstr>
      <vt:lpstr>Why Is It Important for News Media?</vt:lpstr>
      <vt:lpstr>Présentation PowerPoint</vt:lpstr>
      <vt:lpstr>Organic search and social networks create volatility</vt:lpstr>
      <vt:lpstr>What is the goal of our work?</vt:lpstr>
      <vt:lpstr>Présentation PowerPoint</vt:lpstr>
      <vt:lpstr>Share, Reception, and Clicks</vt:lpstr>
      <vt:lpstr>Data Collection Methodology</vt:lpstr>
      <vt:lpstr>Dataset</vt:lpstr>
      <vt:lpstr>How to efficiently attract traffic?</vt:lpstr>
      <vt:lpstr>Présentation PowerPoint</vt:lpstr>
      <vt:lpstr>What does matter to understand the audience?</vt:lpstr>
      <vt:lpstr>Can We Predict Clicks with Shares?</vt:lpstr>
      <vt:lpstr>Can We Predict Clicks with Shares?</vt:lpstr>
      <vt:lpstr>Social Clicks: What and Who Gets Read on Twitter?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2011-12-13T10:07:07Z</dcterms:created>
  <dcterms:modified xsi:type="dcterms:W3CDTF">2017-04-27T12:50:15Z</dcterms:modified>
</cp:coreProperties>
</file>