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9" r:id="rId1"/>
  </p:sldMasterIdLst>
  <p:notesMasterIdLst>
    <p:notesMasterId r:id="rId24"/>
  </p:notesMasterIdLst>
  <p:handoutMasterIdLst>
    <p:handoutMasterId r:id="rId25"/>
  </p:handoutMasterIdLst>
  <p:sldIdLst>
    <p:sldId id="256" r:id="rId2"/>
    <p:sldId id="299" r:id="rId3"/>
    <p:sldId id="300" r:id="rId4"/>
    <p:sldId id="301" r:id="rId5"/>
    <p:sldId id="307" r:id="rId6"/>
    <p:sldId id="308" r:id="rId7"/>
    <p:sldId id="317" r:id="rId8"/>
    <p:sldId id="322" r:id="rId9"/>
    <p:sldId id="316" r:id="rId10"/>
    <p:sldId id="318" r:id="rId11"/>
    <p:sldId id="323" r:id="rId12"/>
    <p:sldId id="319" r:id="rId13"/>
    <p:sldId id="320" r:id="rId14"/>
    <p:sldId id="321" r:id="rId15"/>
    <p:sldId id="328" r:id="rId16"/>
    <p:sldId id="330" r:id="rId17"/>
    <p:sldId id="329" r:id="rId18"/>
    <p:sldId id="334" r:id="rId19"/>
    <p:sldId id="335" r:id="rId20"/>
    <p:sldId id="336" r:id="rId21"/>
    <p:sldId id="337" r:id="rId22"/>
    <p:sldId id="298" r:id="rId23"/>
  </p:sldIdLst>
  <p:sldSz cx="9144000" cy="6858000" type="screen4x3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AD9CA"/>
    <a:srgbClr val="F8DFCC"/>
    <a:srgbClr val="3333CC"/>
    <a:srgbClr val="33CCFF"/>
    <a:srgbClr val="FF99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68582" autoAdjust="0"/>
  </p:normalViewPr>
  <p:slideViewPr>
    <p:cSldViewPr snapToGrid="0">
      <p:cViewPr varScale="1">
        <p:scale>
          <a:sx n="80" d="100"/>
          <a:sy n="80" d="100"/>
        </p:scale>
        <p:origin x="255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7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  <a:effectLst/>
          </c:spPr>
          <c:invertIfNegative val="0"/>
          <c:val>
            <c:numRef>
              <c:f>Sheet1!$B$2:$B$5</c:f>
              <c:numCache>
                <c:formatCode>0.00%</c:formatCode>
                <c:ptCount val="4"/>
                <c:pt idx="0">
                  <c:v>0.2152</c:v>
                </c:pt>
                <c:pt idx="1">
                  <c:v>0</c:v>
                </c:pt>
                <c:pt idx="2">
                  <c:v>0.52939999999999998</c:v>
                </c:pt>
                <c:pt idx="3">
                  <c:v>0.64200000000000002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FlowDroid(Static IFA)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Device Identifier</c:v>
                      </c:pt>
                      <c:pt idx="1">
                        <c:v>User Identifier</c:v>
                      </c:pt>
                      <c:pt idx="2">
                        <c:v>Contact Info</c:v>
                      </c:pt>
                      <c:pt idx="3">
                        <c:v>Location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Sheet1!$C$2:$C$5</c:f>
              <c:numCache>
                <c:formatCode>0.00%</c:formatCode>
                <c:ptCount val="4"/>
                <c:pt idx="0">
                  <c:v>0.35460000000000003</c:v>
                </c:pt>
                <c:pt idx="1">
                  <c:v>0</c:v>
                </c:pt>
                <c:pt idx="2">
                  <c:v>0.625</c:v>
                </c:pt>
                <c:pt idx="3">
                  <c:v>3.7499999999999999E-2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Andrubis (Dynamic IFA)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Device Identifier</c:v>
                      </c:pt>
                      <c:pt idx="1">
                        <c:v>User Identifier</c:v>
                      </c:pt>
                      <c:pt idx="2">
                        <c:v>Contact Info</c:v>
                      </c:pt>
                      <c:pt idx="3">
                        <c:v>Location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solidFill>
              <a:srgbClr val="FF0000"/>
            </a:solidFill>
            <a:ln>
              <a:noFill/>
            </a:ln>
            <a:effectLst/>
          </c:spPr>
          <c:invertIfNegative val="0"/>
          <c:val>
            <c:numRef>
              <c:f>Sheet1!$D$2:$D$5</c:f>
              <c:numCache>
                <c:formatCode>0.00%</c:formatCode>
                <c:ptCount val="4"/>
                <c:pt idx="0">
                  <c:v>0.24049999999999999</c:v>
                </c:pt>
                <c:pt idx="1">
                  <c:v>0</c:v>
                </c:pt>
                <c:pt idx="2">
                  <c:v>0.17649999999999999</c:v>
                </c:pt>
                <c:pt idx="3">
                  <c:v>4.9399999999999999E-2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AppAudit(Hybrid IFA)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Device Identifier</c:v>
                      </c:pt>
                      <c:pt idx="1">
                        <c:v>User Identifier</c:v>
                      </c:pt>
                      <c:pt idx="2">
                        <c:v>Contact Info</c:v>
                      </c:pt>
                      <c:pt idx="3">
                        <c:v>Location</c:v>
                      </c:pt>
                    </c:strCache>
                  </c:strRef>
                </c15:cat>
              </c15:filteredCategoryTitle>
            </c:ext>
          </c:extLst>
        </c:ser>
        <c:ser>
          <c:idx val="3"/>
          <c:order val="3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val>
            <c:numRef>
              <c:f>Sheet1!$E$2:$E$5</c:f>
              <c:numCache>
                <c:formatCode>0.00%</c:formatCode>
                <c:ptCount val="4"/>
                <c:pt idx="0">
                  <c:v>0.61180000000000001</c:v>
                </c:pt>
                <c:pt idx="1">
                  <c:v>1</c:v>
                </c:pt>
                <c:pt idx="2">
                  <c:v>0.23530000000000001</c:v>
                </c:pt>
                <c:pt idx="3">
                  <c:v>0.35799999999999998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ReCon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Device Identifier</c:v>
                      </c:pt>
                      <c:pt idx="1">
                        <c:v>User Identifier</c:v>
                      </c:pt>
                      <c:pt idx="2">
                        <c:v>Contact Info</c:v>
                      </c:pt>
                      <c:pt idx="3">
                        <c:v>Location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408666832"/>
        <c:axId val="-1408654320"/>
      </c:barChart>
      <c:catAx>
        <c:axId val="-140866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fr-FR"/>
          </a:p>
        </c:txPr>
        <c:crossAx val="-1408654320"/>
        <c:crosses val="autoZero"/>
        <c:auto val="1"/>
        <c:lblAlgn val="ctr"/>
        <c:lblOffset val="100"/>
        <c:noMultiLvlLbl val="0"/>
      </c:catAx>
      <c:valAx>
        <c:axId val="-140865432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fr-FR"/>
          </a:p>
        </c:txPr>
        <c:crossAx val="-140866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1.743367197059063E-2"/>
          <c:w val="1"/>
          <c:h val="0.170970785558513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b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b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8585F8B-94BC-485B-921A-CB512C49691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38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6512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59338"/>
            <a:ext cx="5680075" cy="460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Cliquez pour modifier les styles du texte du masque</a:t>
            </a:r>
          </a:p>
          <a:p>
            <a:pPr lvl="1"/>
            <a:r>
              <a:rPr lang="en-US" noProof="0" smtClean="0"/>
              <a:t>Deuxième niveau</a:t>
            </a:r>
          </a:p>
          <a:p>
            <a:pPr lvl="2"/>
            <a:r>
              <a:rPr lang="en-US" noProof="0" smtClean="0"/>
              <a:t>Troisième niveau</a:t>
            </a:r>
          </a:p>
          <a:p>
            <a:pPr lvl="3"/>
            <a:r>
              <a:rPr lang="en-US" noProof="0" smtClean="0"/>
              <a:t>Quatrième niveau</a:t>
            </a:r>
          </a:p>
          <a:p>
            <a:pPr lvl="4"/>
            <a:r>
              <a:rPr lang="en-US" noProof="0" smtClean="0"/>
              <a:t>Cinquième niveau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b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b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538C92F-E181-4BF6-974F-F903A83254A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720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F7E3F9A3-5FEA-49B7-9285-0B3D65B1017F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1</a:t>
            </a:fld>
            <a:endParaRPr lang="en-US" sz="1300" dirty="0" smtClean="0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354208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C86F6F4-89C8-41A7-A73A-CD478B5F41DD}" type="slidenum">
              <a:t>2</a:t>
            </a:fld>
            <a:endParaRPr lang="en-GB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511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C86F6F4-89C8-41A7-A73A-CD478B5F41DD}" type="slidenum">
              <a:t>3</a:t>
            </a:fld>
            <a:endParaRPr lang="en-GB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512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C86F6F4-89C8-41A7-A73A-CD478B5F41DD}" type="slidenum">
              <a:t>4</a:t>
            </a:fld>
            <a:endParaRPr lang="en-GB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0140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C86F6F4-89C8-41A7-A73A-CD478B5F41DD}" type="slidenum">
              <a:t>5</a:t>
            </a:fld>
            <a:endParaRPr lang="en-GB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932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870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C86F6F4-89C8-41A7-A73A-CD478B5F41DD}" type="slidenum">
              <a:t>7</a:t>
            </a:fld>
            <a:endParaRPr lang="en-GB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141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C86F6F4-89C8-41A7-A73A-CD478B5F41DD}" type="slidenum">
              <a:t>8</a:t>
            </a:fld>
            <a:endParaRPr lang="en-GB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8055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9757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7101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728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C86F6F4-89C8-41A7-A73A-CD478B5F41DD}" type="slidenum">
              <a:t>16</a:t>
            </a:fld>
            <a:endParaRPr lang="en-GB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876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C86F6F4-89C8-41A7-A73A-CD478B5F41DD}" type="slidenum">
              <a:t>17</a:t>
            </a:fld>
            <a:endParaRPr lang="en-GB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4750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C86F6F4-89C8-41A7-A73A-CD478B5F41DD}" type="slidenum">
              <a:t>18</a:t>
            </a:fld>
            <a:endParaRPr lang="en-GB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9839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C86F6F4-89C8-41A7-A73A-CD478B5F41DD}" type="slidenum">
              <a:t>19</a:t>
            </a:fld>
            <a:endParaRPr lang="en-GB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6429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C86F6F4-89C8-41A7-A73A-CD478B5F41DD}" type="slidenum">
              <a:t>20</a:t>
            </a:fld>
            <a:endParaRPr lang="en-GB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3614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C86F6F4-89C8-41A7-A73A-CD478B5F41DD}" type="slidenum">
              <a:t>21</a:t>
            </a:fld>
            <a:endParaRPr lang="en-GB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533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F7E3F9A3-5FEA-49B7-9285-0B3D65B1017F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22</a:t>
            </a:fld>
            <a:endParaRPr lang="en-US" sz="1300" dirty="0" smtClean="0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248765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Cliquez pour modifier le style du titre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Cliquez pour modifier le style des sous-titres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" y="6248400"/>
            <a:ext cx="2895600" cy="47625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6267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396D3-CC38-49D4-9DC3-45E5E6FB0B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0543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E9B62-4181-4668-8B3B-B22480A0CC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6094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2AA517-2C62-4A19-9AF8-D1C66063EB8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6358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60865-8CA2-4089-8064-19CDBD97DD2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3210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F41DB-EC35-4B9E-86A8-2D65B6D7670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0201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B4066-D819-4AFC-A685-C16E3402C00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819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FEA42-9CC1-40A3-B099-0C378F42AB9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649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C892A-70D9-42E1-A5C1-B55F38498A1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5147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D0332-365D-43F8-B369-D51C3B0C7E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7119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53A40-C6DB-46A7-A2FF-0DD91B39DCF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9199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245225"/>
            <a:ext cx="396716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1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72400" y="6248400"/>
            <a:ext cx="914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20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fld id="{A955FA73-C89B-496A-9524-B2799EACC4F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ea typeface="+mj-ea"/>
          <a:cs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cs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cs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cs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cs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3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  <a:cs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itchFamily="34" charset="0"/>
          <a:cs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  <a:cs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  <a:cs typeface="Calibri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96867" y="2023494"/>
            <a:ext cx="8947133" cy="1470025"/>
          </a:xfrm>
        </p:spPr>
        <p:txBody>
          <a:bodyPr/>
          <a:lstStyle/>
          <a:p>
            <a:pPr lvl="1" algn="l"/>
            <a:r>
              <a:rPr lang="en-US" dirty="0" err="1">
                <a:solidFill>
                  <a:schemeClr val="tx1"/>
                </a:solidFill>
              </a:rPr>
              <a:t>ReCon</a:t>
            </a:r>
            <a:r>
              <a:rPr lang="en-US" dirty="0">
                <a:solidFill>
                  <a:schemeClr val="tx1"/>
                </a:solidFill>
              </a:rPr>
              <a:t>: Revealing and </a:t>
            </a:r>
            <a:r>
              <a:rPr lang="en-US" dirty="0" smtClean="0">
                <a:solidFill>
                  <a:schemeClr val="tx1"/>
                </a:solidFill>
              </a:rPr>
              <a:t>Controlling </a:t>
            </a:r>
            <a:r>
              <a:rPr lang="en-US" dirty="0">
                <a:solidFill>
                  <a:schemeClr val="tx1"/>
                </a:solidFill>
              </a:rPr>
              <a:t>PII Leaks in Mobile Network Systems</a:t>
            </a: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96867" y="4271426"/>
            <a:ext cx="8037676" cy="1752600"/>
          </a:xfrm>
        </p:spPr>
        <p:txBody>
          <a:bodyPr/>
          <a:lstStyle/>
          <a:p>
            <a:pPr algn="l"/>
            <a:r>
              <a:rPr lang="en-US" altLang="zh-CN" sz="2000" dirty="0">
                <a:latin typeface="Helvetica Neue"/>
                <a:cs typeface="Helvetica Neue"/>
              </a:rPr>
              <a:t>David </a:t>
            </a:r>
            <a:r>
              <a:rPr lang="en-US" altLang="zh-CN" sz="2000" dirty="0" err="1">
                <a:latin typeface="Helvetica Neue"/>
                <a:cs typeface="Helvetica Neue"/>
              </a:rPr>
              <a:t>Choffnes</a:t>
            </a:r>
            <a:r>
              <a:rPr lang="en-US" altLang="zh-CN" sz="2000" dirty="0">
                <a:latin typeface="Helvetica Neue"/>
                <a:cs typeface="Helvetica Neue"/>
              </a:rPr>
              <a:t>, </a:t>
            </a:r>
            <a:r>
              <a:rPr lang="en-US" altLang="zh-CN" sz="2000" dirty="0" smtClean="0">
                <a:latin typeface="Helvetica Neue"/>
                <a:cs typeface="Helvetica Neue"/>
              </a:rPr>
              <a:t>Northeastern University </a:t>
            </a:r>
          </a:p>
          <a:p>
            <a:pPr algn="l"/>
            <a:r>
              <a:rPr lang="en-US" sz="2000" dirty="0" err="1" smtClean="0">
                <a:latin typeface="Helvetica Neue"/>
                <a:cs typeface="Helvetica Neue"/>
              </a:rPr>
              <a:t>Jingjing</a:t>
            </a:r>
            <a:r>
              <a:rPr lang="zh-CN" altLang="en-US" sz="2000" dirty="0" smtClean="0">
                <a:latin typeface="Helvetica Neue"/>
                <a:cs typeface="Helvetica Neue"/>
              </a:rPr>
              <a:t> </a:t>
            </a:r>
            <a:r>
              <a:rPr lang="en-US" altLang="zh-CN" sz="2000" dirty="0" smtClean="0">
                <a:latin typeface="Helvetica Neue"/>
                <a:cs typeface="Helvetica Neue"/>
              </a:rPr>
              <a:t>Ren</a:t>
            </a:r>
            <a:r>
              <a:rPr lang="zh-CN" altLang="en-US" sz="2000" dirty="0" smtClean="0">
                <a:latin typeface="Helvetica Neue"/>
                <a:cs typeface="Helvetica Neue"/>
              </a:rPr>
              <a:t>, </a:t>
            </a:r>
            <a:r>
              <a:rPr lang="en-US" altLang="zh-CN" sz="2000" dirty="0" smtClean="0">
                <a:latin typeface="Helvetica Neue"/>
                <a:cs typeface="Helvetica Neue"/>
              </a:rPr>
              <a:t>Northeastern</a:t>
            </a:r>
            <a:r>
              <a:rPr lang="zh-CN" altLang="en-US" sz="2000" dirty="0" smtClean="0">
                <a:latin typeface="Helvetica Neue"/>
                <a:cs typeface="Helvetica Neue"/>
              </a:rPr>
              <a:t> </a:t>
            </a:r>
            <a:r>
              <a:rPr lang="en-US" altLang="zh-CN" sz="2000" dirty="0" smtClean="0">
                <a:latin typeface="Helvetica Neue"/>
                <a:cs typeface="Helvetica Neue"/>
              </a:rPr>
              <a:t>University</a:t>
            </a:r>
          </a:p>
          <a:p>
            <a:pPr algn="l"/>
            <a:r>
              <a:rPr lang="en-US" sz="2000" dirty="0" smtClean="0">
                <a:latin typeface="Helvetica Neue"/>
                <a:cs typeface="Helvetica Neue"/>
              </a:rPr>
              <a:t>Ashwin Rao, University of Helsinki</a:t>
            </a:r>
          </a:p>
          <a:p>
            <a:pPr algn="l"/>
            <a:r>
              <a:rPr lang="en-US" sz="2000" dirty="0" smtClean="0">
                <a:latin typeface="Helvetica Neue"/>
                <a:cs typeface="Helvetica Neue"/>
              </a:rPr>
              <a:t>Martina </a:t>
            </a:r>
            <a:r>
              <a:rPr lang="en-US" sz="2000" dirty="0" err="1" smtClean="0">
                <a:latin typeface="Helvetica Neue"/>
                <a:cs typeface="Helvetica Neue"/>
              </a:rPr>
              <a:t>Lindorfer</a:t>
            </a:r>
            <a:r>
              <a:rPr lang="en-US" sz="2000" dirty="0" smtClean="0">
                <a:latin typeface="Helvetica Neue"/>
                <a:cs typeface="Helvetica Neue"/>
              </a:rPr>
              <a:t>, Vienna Univ. of Technology</a:t>
            </a:r>
          </a:p>
          <a:p>
            <a:pPr algn="l"/>
            <a:r>
              <a:rPr lang="en-US" sz="2000" dirty="0" smtClean="0">
                <a:solidFill>
                  <a:srgbClr val="FF0000"/>
                </a:solidFill>
                <a:latin typeface="Helvetica Neue"/>
                <a:cs typeface="Helvetica Neue"/>
              </a:rPr>
              <a:t>Arnaud Legout, INRIA Sophia-Antipolis</a:t>
            </a:r>
          </a:p>
          <a:p>
            <a:pPr algn="l"/>
            <a:endParaRPr lang="en-US" altLang="zh-CN" sz="2000" dirty="0">
              <a:latin typeface="Helvetica Neue"/>
              <a:cs typeface="Helvetica Neue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800" y="305990"/>
            <a:ext cx="2325266" cy="832773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10" y="39624"/>
            <a:ext cx="1365504" cy="1365504"/>
          </a:xfrm>
          <a:prstGeom prst="rect">
            <a:avLst/>
          </a:prstGeom>
        </p:spPr>
      </p:pic>
      <p:pic>
        <p:nvPicPr>
          <p:cNvPr id="8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345" y="467975"/>
            <a:ext cx="1748478" cy="50880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734497" y="3493519"/>
            <a:ext cx="3934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In Proc. of ACM </a:t>
            </a:r>
            <a:r>
              <a:rPr lang="en-US" dirty="0" err="1" smtClean="0">
                <a:latin typeface="Calibri" panose="020F0502020204030204" pitchFamily="34" charset="0"/>
              </a:rPr>
              <a:t>Mobisys</a:t>
            </a:r>
            <a:r>
              <a:rPr lang="en-US" dirty="0" smtClean="0">
                <a:latin typeface="Calibri" panose="020F0502020204030204" pitchFamily="34" charset="0"/>
              </a:rPr>
              <a:t> 2016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56712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244257" y="1339350"/>
            <a:ext cx="8229600" cy="1143000"/>
          </a:xfrm>
        </p:spPr>
        <p:txBody>
          <a:bodyPr/>
          <a:lstStyle/>
          <a:p>
            <a:pPr lvl="0" algn="l"/>
            <a:r>
              <a:rPr lang="en-US" sz="6000" dirty="0" smtClean="0">
                <a:solidFill>
                  <a:schemeClr val="tx1"/>
                </a:solidFill>
              </a:rPr>
              <a:t>What is a PII?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244257" y="5143500"/>
            <a:ext cx="8665246" cy="666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9pPr>
          </a:lstStyle>
          <a:p>
            <a:pPr algn="l"/>
            <a:r>
              <a:rPr lang="en-US" sz="36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Device identifier (IMEI, MAC address, etc.)</a:t>
            </a:r>
          </a:p>
          <a:p>
            <a:pPr algn="l"/>
            <a:r>
              <a:rPr lang="en-US" sz="36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User identifier (name, gender, etc</a:t>
            </a:r>
            <a:r>
              <a:rPr lang="en-US" sz="36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.)</a:t>
            </a:r>
          </a:p>
          <a:p>
            <a:pPr algn="l"/>
            <a:r>
              <a:rPr lang="en-US" sz="36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Contact information (address book, etc.)</a:t>
            </a:r>
          </a:p>
          <a:p>
            <a:pPr algn="l"/>
            <a:r>
              <a:rPr lang="en-US" sz="36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Location (GPS, zip code)</a:t>
            </a:r>
          </a:p>
          <a:p>
            <a:pPr algn="l"/>
            <a:r>
              <a:rPr lang="en-US" sz="36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Credential </a:t>
            </a:r>
            <a:r>
              <a:rPr lang="en-US" sz="36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(username, password)</a:t>
            </a:r>
          </a:p>
          <a:p>
            <a:pPr algn="l"/>
            <a:endParaRPr lang="en-US" sz="3600" kern="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/>
            <a:endParaRPr lang="en-US" sz="3600" kern="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/>
            <a:endParaRPr lang="en-US" sz="36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/>
            <a:endParaRPr lang="en-US" sz="36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43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244256" y="1339350"/>
            <a:ext cx="8899743" cy="1143000"/>
          </a:xfrm>
        </p:spPr>
        <p:txBody>
          <a:bodyPr/>
          <a:lstStyle/>
          <a:p>
            <a:pPr lvl="0" algn="l"/>
            <a:r>
              <a:rPr lang="en-US" sz="6000" dirty="0" smtClean="0">
                <a:solidFill>
                  <a:schemeClr val="tx1"/>
                </a:solidFill>
              </a:rPr>
              <a:t>Where are stored all your PII?</a:t>
            </a:r>
            <a:endParaRPr lang="en-US"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84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phon6.fr/wp-content/uploads/2015/01/Apple-pas-d%E2%80%99iPhone-6-mini-de-4-pouces-en-2015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9" y="158450"/>
            <a:ext cx="4918841" cy="640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49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244257" y="1339350"/>
            <a:ext cx="8229600" cy="1143000"/>
          </a:xfrm>
        </p:spPr>
        <p:txBody>
          <a:bodyPr/>
          <a:lstStyle/>
          <a:p>
            <a:pPr lvl="0" algn="l"/>
            <a:r>
              <a:rPr lang="en-US" sz="6000" dirty="0" smtClean="0">
                <a:solidFill>
                  <a:schemeClr val="tx1"/>
                </a:solidFill>
              </a:rPr>
              <a:t>How severe are PII leaks today?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 bwMode="auto">
          <a:xfrm>
            <a:off x="811370" y="3909274"/>
            <a:ext cx="818231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9pPr>
          </a:lstStyle>
          <a:p>
            <a:pPr algn="l"/>
            <a:r>
              <a:rPr lang="en-US" sz="60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Test manually the 100 most popular apps for each store</a:t>
            </a:r>
            <a:endParaRPr lang="en-US" sz="60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4637049" y="4931488"/>
            <a:ext cx="3691980" cy="995773"/>
            <a:chOff x="4637049" y="4931488"/>
            <a:chExt cx="3691980" cy="995773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637049" y="4931488"/>
              <a:ext cx="798268" cy="948884"/>
            </a:xfrm>
            <a:prstGeom prst="rect">
              <a:avLst/>
            </a:prstGeom>
          </p:spPr>
        </p:pic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24963" y="4931488"/>
              <a:ext cx="793076" cy="995773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407685" y="4931488"/>
              <a:ext cx="921344" cy="9326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501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59" y="914202"/>
            <a:ext cx="8891752" cy="492039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407572" y="3263462"/>
            <a:ext cx="1847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4000" dirty="0">
              <a:latin typeface="Calibri" panose="020F0502020204030204" pitchFamily="34" charset="0"/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4381500" y="2609850"/>
            <a:ext cx="742950" cy="1772104"/>
            <a:chOff x="4381500" y="2609850"/>
            <a:chExt cx="742950" cy="1772104"/>
          </a:xfrm>
        </p:grpSpPr>
        <p:cxnSp>
          <p:nvCxnSpPr>
            <p:cNvPr id="6" name="Connecteur droit avec flèche 5"/>
            <p:cNvCxnSpPr/>
            <p:nvPr/>
          </p:nvCxnSpPr>
          <p:spPr bwMode="auto">
            <a:xfrm>
              <a:off x="4381500" y="2609850"/>
              <a:ext cx="0" cy="764549"/>
            </a:xfrm>
            <a:prstGeom prst="straightConnector1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Connecteur droit avec flèche 6"/>
            <p:cNvCxnSpPr/>
            <p:nvPr/>
          </p:nvCxnSpPr>
          <p:spPr bwMode="auto">
            <a:xfrm>
              <a:off x="4743450" y="3263462"/>
              <a:ext cx="0" cy="764549"/>
            </a:xfrm>
            <a:prstGeom prst="straightConnector1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Connecteur droit avec flèche 7"/>
            <p:cNvCxnSpPr/>
            <p:nvPr/>
          </p:nvCxnSpPr>
          <p:spPr bwMode="auto">
            <a:xfrm>
              <a:off x="5124450" y="3617405"/>
              <a:ext cx="0" cy="764549"/>
            </a:xfrm>
            <a:prstGeom prst="straightConnector1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1" name="Groupe 10"/>
          <p:cNvGrpSpPr/>
          <p:nvPr/>
        </p:nvGrpSpPr>
        <p:grpSpPr>
          <a:xfrm>
            <a:off x="730141" y="1612312"/>
            <a:ext cx="8026618" cy="1104900"/>
            <a:chOff x="698282" y="1504950"/>
            <a:chExt cx="8026618" cy="1104900"/>
          </a:xfrm>
        </p:grpSpPr>
        <p:sp>
          <p:nvSpPr>
            <p:cNvPr id="2" name="Ellipse 1"/>
            <p:cNvSpPr/>
            <p:nvPr/>
          </p:nvSpPr>
          <p:spPr bwMode="auto">
            <a:xfrm>
              <a:off x="7181850" y="1504950"/>
              <a:ext cx="1543050" cy="1104900"/>
            </a:xfrm>
            <a:prstGeom prst="ellipse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0" name="Flèche vers le bas 9"/>
            <p:cNvSpPr/>
            <p:nvPr/>
          </p:nvSpPr>
          <p:spPr bwMode="auto">
            <a:xfrm rot="16200000">
              <a:off x="3810720" y="-1206369"/>
              <a:ext cx="258694" cy="6483570"/>
            </a:xfrm>
            <a:prstGeom prst="downArrow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5470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224756" y="1104535"/>
            <a:ext cx="8229600" cy="1143000"/>
          </a:xfrm>
        </p:spPr>
        <p:txBody>
          <a:bodyPr/>
          <a:lstStyle/>
          <a:p>
            <a:pPr lvl="0" algn="l"/>
            <a:r>
              <a:rPr lang="en-US" sz="6000" dirty="0" smtClean="0">
                <a:solidFill>
                  <a:schemeClr val="tx1"/>
                </a:solidFill>
              </a:rPr>
              <a:t>Our solution: </a:t>
            </a:r>
            <a:r>
              <a:rPr lang="en-US" sz="6000" dirty="0" err="1" smtClean="0">
                <a:solidFill>
                  <a:schemeClr val="tx1"/>
                </a:solidFill>
              </a:rPr>
              <a:t>ReCon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876301" y="4008812"/>
            <a:ext cx="8179636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9pPr>
          </a:lstStyle>
          <a:p>
            <a:pPr algn="l"/>
            <a:r>
              <a:rPr lang="en-US" sz="54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 system using </a:t>
            </a:r>
            <a:r>
              <a:rPr lang="en-US" sz="5400" kern="0" dirty="0" smtClean="0">
                <a:solidFill>
                  <a:srgbClr val="FF0000"/>
                </a:solidFill>
              </a:rPr>
              <a:t>supervised</a:t>
            </a:r>
            <a:r>
              <a:rPr lang="en-US" sz="54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5400" kern="0" dirty="0" smtClean="0">
                <a:solidFill>
                  <a:srgbClr val="FF0000"/>
                </a:solidFill>
              </a:rPr>
              <a:t>ML</a:t>
            </a:r>
            <a:r>
              <a:rPr lang="en-US" sz="54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to accurately </a:t>
            </a:r>
            <a:r>
              <a:rPr lang="en-US" sz="5400" kern="0" dirty="0" smtClean="0">
                <a:solidFill>
                  <a:srgbClr val="FF0000"/>
                </a:solidFill>
              </a:rPr>
              <a:t>identify and control</a:t>
            </a:r>
            <a:r>
              <a:rPr lang="en-US" sz="54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5400" kern="0" dirty="0" smtClean="0">
                <a:solidFill>
                  <a:schemeClr val="bg1">
                    <a:lumMod val="50000"/>
                  </a:schemeClr>
                </a:solidFill>
              </a:rPr>
              <a:t>PII l</a:t>
            </a:r>
            <a:r>
              <a:rPr lang="en-US" sz="54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eaks from </a:t>
            </a:r>
            <a:r>
              <a:rPr lang="en-US" sz="5400" kern="0" dirty="0" smtClean="0">
                <a:solidFill>
                  <a:srgbClr val="FF0000"/>
                </a:solidFill>
              </a:rPr>
              <a:t>network traffic</a:t>
            </a:r>
            <a:r>
              <a:rPr lang="en-US" sz="54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with </a:t>
            </a:r>
            <a:r>
              <a:rPr lang="en-US" sz="5400" kern="0" dirty="0" smtClean="0">
                <a:solidFill>
                  <a:srgbClr val="FF0000"/>
                </a:solidFill>
              </a:rPr>
              <a:t>crowdsource</a:t>
            </a:r>
            <a:r>
              <a:rPr lang="en-US" sz="54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5400" kern="0" dirty="0" smtClean="0">
                <a:solidFill>
                  <a:srgbClr val="FF0000"/>
                </a:solidFill>
              </a:rPr>
              <a:t>reinforcement</a:t>
            </a:r>
            <a:endParaRPr lang="en-US" sz="54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92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224756" y="1104535"/>
            <a:ext cx="8229600" cy="1143000"/>
          </a:xfrm>
        </p:spPr>
        <p:txBody>
          <a:bodyPr/>
          <a:lstStyle/>
          <a:p>
            <a:pPr lvl="0" algn="l"/>
            <a:r>
              <a:rPr lang="en-US" sz="6000" dirty="0" smtClean="0">
                <a:solidFill>
                  <a:schemeClr val="tx1"/>
                </a:solidFill>
              </a:rPr>
              <a:t>Why using ML?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1311441" y="4008812"/>
            <a:ext cx="774449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9pPr>
          </a:lstStyle>
          <a:p>
            <a:pPr algn="l"/>
            <a:r>
              <a:rPr lang="en-US" sz="54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Pattern matching such as “</a:t>
            </a:r>
            <a:r>
              <a:rPr lang="en-US" sz="5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user=</a:t>
            </a:r>
            <a:r>
              <a:rPr lang="en-US" sz="5400" kern="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legout</a:t>
            </a:r>
            <a:r>
              <a:rPr lang="en-US" sz="54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” leads to many FP and FN, because the context matters</a:t>
            </a:r>
            <a:endParaRPr lang="en-US" sz="54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98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/>
          <p:cNvPicPr>
            <a:picLocks noChangeAspect="1"/>
          </p:cNvPicPr>
          <p:nvPr/>
        </p:nvPicPr>
        <p:blipFill rotWithShape="1">
          <a:blip r:embed="rId3"/>
          <a:srcRect b="1955"/>
          <a:stretch/>
        </p:blipFill>
        <p:spPr>
          <a:xfrm>
            <a:off x="244369" y="336386"/>
            <a:ext cx="8402154" cy="56155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244369" y="2362200"/>
            <a:ext cx="8632931" cy="3771900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771651" y="1028700"/>
            <a:ext cx="6591300" cy="1208448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 bwMode="auto">
          <a:xfrm>
            <a:off x="662602" y="4008812"/>
            <a:ext cx="848139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3200" kern="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Manuel test: top 100 apps from each official store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Automatic test: top 850 Android apps from a third party store</a:t>
            </a:r>
            <a:endParaRPr lang="en-US" sz="32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kern="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98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/>
          <p:cNvPicPr>
            <a:picLocks noChangeAspect="1"/>
          </p:cNvPicPr>
          <p:nvPr/>
        </p:nvPicPr>
        <p:blipFill rotWithShape="1">
          <a:blip r:embed="rId2"/>
          <a:srcRect b="1955"/>
          <a:stretch/>
        </p:blipFill>
        <p:spPr>
          <a:xfrm>
            <a:off x="244369" y="336386"/>
            <a:ext cx="8402154" cy="56155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244369" y="2362200"/>
            <a:ext cx="8632931" cy="3771900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3848101" y="1028700"/>
            <a:ext cx="4514850" cy="1208448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662602" y="4008812"/>
            <a:ext cx="848139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GET /</a:t>
            </a:r>
            <a:r>
              <a:rPr lang="en-US" sz="3200" kern="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index.html?id</a:t>
            </a:r>
            <a:r>
              <a:rPr lang="en-US" sz="32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=12340;foo=</a:t>
            </a:r>
            <a:r>
              <a:rPr lang="en-US" sz="3200" kern="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bar;name</a:t>
            </a:r>
            <a:r>
              <a:rPr lang="en-US" sz="32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=</a:t>
            </a:r>
            <a:r>
              <a:rPr lang="en-US" sz="3200" kern="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legout</a:t>
            </a:r>
            <a:r>
              <a:rPr lang="en-US" sz="32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;</a:t>
            </a:r>
          </a:p>
          <a:p>
            <a:pPr algn="l"/>
            <a:r>
              <a:rPr lang="en-US" sz="32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pass=jf3jNF#5h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Feature extraction: bag of words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kern="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945480" y="2120430"/>
            <a:ext cx="4505825" cy="116718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20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/>
          <p:cNvPicPr>
            <a:picLocks noChangeAspect="1"/>
          </p:cNvPicPr>
          <p:nvPr/>
        </p:nvPicPr>
        <p:blipFill rotWithShape="1">
          <a:blip r:embed="rId3"/>
          <a:srcRect b="1955"/>
          <a:stretch/>
        </p:blipFill>
        <p:spPr>
          <a:xfrm>
            <a:off x="244369" y="336386"/>
            <a:ext cx="8402154" cy="56155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128980" y="2399772"/>
            <a:ext cx="8632931" cy="3771900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3848101" y="1028700"/>
            <a:ext cx="4514850" cy="1208448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662602" y="4008812"/>
            <a:ext cx="848139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GET /</a:t>
            </a:r>
            <a:r>
              <a:rPr lang="en-US" sz="3200" kern="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index.html?</a:t>
            </a:r>
            <a:r>
              <a:rPr lang="en-US" sz="3200" kern="0" dirty="0" err="1" smtClean="0">
                <a:solidFill>
                  <a:srgbClr val="00B050"/>
                </a:solidFill>
              </a:rPr>
              <a:t>id</a:t>
            </a:r>
            <a:r>
              <a:rPr lang="en-US" sz="3200" kern="0" dirty="0" smtClean="0">
                <a:solidFill>
                  <a:srgbClr val="FF0000"/>
                </a:solidFill>
              </a:rPr>
              <a:t>=</a:t>
            </a:r>
            <a:r>
              <a:rPr lang="en-US" sz="3200" kern="0" dirty="0" smtClean="0">
                <a:solidFill>
                  <a:srgbClr val="00B050"/>
                </a:solidFill>
              </a:rPr>
              <a:t>12340</a:t>
            </a:r>
            <a:r>
              <a:rPr lang="en-US" sz="3200" kern="0" dirty="0" smtClean="0">
                <a:solidFill>
                  <a:srgbClr val="FF0000"/>
                </a:solidFill>
              </a:rPr>
              <a:t>;</a:t>
            </a:r>
            <a:r>
              <a:rPr lang="en-US" sz="3200" kern="0" dirty="0" smtClean="0">
                <a:solidFill>
                  <a:srgbClr val="00B050"/>
                </a:solidFill>
              </a:rPr>
              <a:t>foo</a:t>
            </a:r>
            <a:r>
              <a:rPr lang="en-US" sz="3200" kern="0" dirty="0" smtClean="0">
                <a:solidFill>
                  <a:srgbClr val="FF0000"/>
                </a:solidFill>
              </a:rPr>
              <a:t>=</a:t>
            </a:r>
            <a:r>
              <a:rPr lang="en-US" sz="3200" kern="0" dirty="0" err="1" smtClean="0">
                <a:solidFill>
                  <a:srgbClr val="00B050"/>
                </a:solidFill>
              </a:rPr>
              <a:t>bar</a:t>
            </a:r>
            <a:r>
              <a:rPr lang="en-US" sz="3200" kern="0" dirty="0" err="1" smtClean="0">
                <a:solidFill>
                  <a:srgbClr val="FF0000"/>
                </a:solidFill>
              </a:rPr>
              <a:t>;</a:t>
            </a:r>
            <a:r>
              <a:rPr lang="en-US" sz="3200" kern="0" dirty="0" err="1" smtClean="0">
                <a:solidFill>
                  <a:srgbClr val="00B050"/>
                </a:solidFill>
              </a:rPr>
              <a:t>name</a:t>
            </a:r>
            <a:r>
              <a:rPr lang="en-US" sz="3200" kern="0" dirty="0" smtClean="0">
                <a:solidFill>
                  <a:srgbClr val="FF0000"/>
                </a:solidFill>
              </a:rPr>
              <a:t>=</a:t>
            </a:r>
            <a:r>
              <a:rPr lang="en-US" sz="3200" kern="0" dirty="0" err="1" smtClean="0">
                <a:solidFill>
                  <a:srgbClr val="00B050"/>
                </a:solidFill>
              </a:rPr>
              <a:t>legout</a:t>
            </a:r>
            <a:r>
              <a:rPr lang="en-US" sz="3200" kern="0" dirty="0" smtClean="0">
                <a:solidFill>
                  <a:srgbClr val="FF0000"/>
                </a:solidFill>
              </a:rPr>
              <a:t>;</a:t>
            </a:r>
          </a:p>
          <a:p>
            <a:pPr algn="l"/>
            <a:r>
              <a:rPr lang="en-US" sz="32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</a:t>
            </a:r>
            <a:r>
              <a:rPr lang="en-US" sz="3200" kern="0" dirty="0" smtClean="0">
                <a:solidFill>
                  <a:srgbClr val="00B050"/>
                </a:solidFill>
              </a:rPr>
              <a:t>pass</a:t>
            </a:r>
            <a:r>
              <a:rPr lang="en-US" sz="3200" kern="0" dirty="0" smtClean="0">
                <a:solidFill>
                  <a:srgbClr val="FF0000"/>
                </a:solidFill>
              </a:rPr>
              <a:t>=</a:t>
            </a:r>
            <a:r>
              <a:rPr lang="en-US" sz="3200" kern="0" dirty="0" smtClean="0">
                <a:solidFill>
                  <a:srgbClr val="00B050"/>
                </a:solidFill>
              </a:rPr>
              <a:t>jf3jNF#5h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Feature extraction: bag of words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Use thresholds to remove infrequent or too frequent words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945480" y="2120430"/>
            <a:ext cx="4505825" cy="116718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816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/>
          <p:cNvPicPr>
            <a:picLocks noChangeAspect="1"/>
          </p:cNvPicPr>
          <p:nvPr/>
        </p:nvPicPr>
        <p:blipFill rotWithShape="1">
          <a:blip r:embed="rId2"/>
          <a:srcRect b="1955"/>
          <a:stretch/>
        </p:blipFill>
        <p:spPr>
          <a:xfrm>
            <a:off x="244369" y="336386"/>
            <a:ext cx="8402154" cy="56155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244369" y="2343150"/>
            <a:ext cx="8632931" cy="3771900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134099" y="1028700"/>
            <a:ext cx="2228851" cy="1208448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662602" y="4008812"/>
            <a:ext cx="848139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3200" kern="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Ground truth from the controlled experiments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C4.5 decision tree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32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We evaluated many, but it is the best tradeoff between accuracy and speed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Per-domain and per-OS classifier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32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Faster and more accurate because the context depends on the domain and the OS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945480" y="2045368"/>
            <a:ext cx="4491415" cy="191780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68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/>
          <p:cNvPicPr>
            <a:picLocks noChangeAspect="1"/>
          </p:cNvPicPr>
          <p:nvPr/>
        </p:nvPicPr>
        <p:blipFill rotWithShape="1">
          <a:blip r:embed="rId3"/>
          <a:srcRect b="1955"/>
          <a:stretch/>
        </p:blipFill>
        <p:spPr>
          <a:xfrm>
            <a:off x="244369" y="336386"/>
            <a:ext cx="8402154" cy="56155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244369" y="2362200"/>
            <a:ext cx="8632931" cy="3771900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222" y="2445328"/>
            <a:ext cx="7116168" cy="428684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1945480" y="2045368"/>
            <a:ext cx="5453941" cy="191780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43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/>
          <p:cNvPicPr>
            <a:picLocks noChangeAspect="1"/>
          </p:cNvPicPr>
          <p:nvPr/>
        </p:nvPicPr>
        <p:blipFill rotWithShape="1">
          <a:blip r:embed="rId2"/>
          <a:srcRect b="1955"/>
          <a:stretch/>
        </p:blipFill>
        <p:spPr>
          <a:xfrm>
            <a:off x="244369" y="336386"/>
            <a:ext cx="8402154" cy="5615512"/>
          </a:xfrm>
          <a:prstGeom prst="rect">
            <a:avLst/>
          </a:prstGeom>
        </p:spPr>
      </p:pic>
      <p:grpSp>
        <p:nvGrpSpPr>
          <p:cNvPr id="10" name="Groupe 9"/>
          <p:cNvGrpSpPr/>
          <p:nvPr/>
        </p:nvGrpSpPr>
        <p:grpSpPr>
          <a:xfrm>
            <a:off x="2078182" y="671946"/>
            <a:ext cx="6568341" cy="4315690"/>
            <a:chOff x="2078182" y="671946"/>
            <a:chExt cx="6568341" cy="4315690"/>
          </a:xfrm>
        </p:grpSpPr>
        <p:sp>
          <p:nvSpPr>
            <p:cNvPr id="5" name="Ellipse 4"/>
            <p:cNvSpPr/>
            <p:nvPr/>
          </p:nvSpPr>
          <p:spPr bwMode="auto">
            <a:xfrm>
              <a:off x="2078182" y="3241964"/>
              <a:ext cx="1995054" cy="1745672"/>
            </a:xfrm>
            <a:prstGeom prst="ellipse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7" name="Ellipse 6"/>
            <p:cNvSpPr/>
            <p:nvPr/>
          </p:nvSpPr>
          <p:spPr bwMode="auto">
            <a:xfrm>
              <a:off x="6651469" y="671946"/>
              <a:ext cx="1995054" cy="1745672"/>
            </a:xfrm>
            <a:prstGeom prst="ellipse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9" name="Forme libre 8"/>
            <p:cNvSpPr/>
            <p:nvPr/>
          </p:nvSpPr>
          <p:spPr bwMode="auto">
            <a:xfrm>
              <a:off x="3002505" y="1558636"/>
              <a:ext cx="3778564" cy="1683328"/>
            </a:xfrm>
            <a:custGeom>
              <a:avLst/>
              <a:gdLst>
                <a:gd name="connsiteX0" fmla="*/ 3626895 w 3778564"/>
                <a:gd name="connsiteY0" fmla="*/ 0 h 1683328"/>
                <a:gd name="connsiteX1" fmla="*/ 3419077 w 3778564"/>
                <a:gd name="connsiteY1" fmla="*/ 1101437 h 1683328"/>
                <a:gd name="connsiteX2" fmla="*/ 488840 w 3778564"/>
                <a:gd name="connsiteY2" fmla="*/ 1184564 h 1683328"/>
                <a:gd name="connsiteX3" fmla="*/ 31640 w 3778564"/>
                <a:gd name="connsiteY3" fmla="*/ 1683328 h 1683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78564" h="1683328">
                  <a:moveTo>
                    <a:pt x="3626895" y="0"/>
                  </a:moveTo>
                  <a:cubicBezTo>
                    <a:pt x="3784490" y="452005"/>
                    <a:pt x="3942086" y="904010"/>
                    <a:pt x="3419077" y="1101437"/>
                  </a:cubicBezTo>
                  <a:cubicBezTo>
                    <a:pt x="2896068" y="1298864"/>
                    <a:pt x="1053413" y="1087582"/>
                    <a:pt x="488840" y="1184564"/>
                  </a:cubicBezTo>
                  <a:cubicBezTo>
                    <a:pt x="-75733" y="1281546"/>
                    <a:pt x="-22047" y="1482437"/>
                    <a:pt x="31640" y="1683328"/>
                  </a:cubicBezTo>
                </a:path>
              </a:pathLst>
            </a:cu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  <p:sp>
        <p:nvSpPr>
          <p:cNvPr id="11" name="Ellipse 10"/>
          <p:cNvSpPr/>
          <p:nvPr/>
        </p:nvSpPr>
        <p:spPr bwMode="auto">
          <a:xfrm>
            <a:off x="4168684" y="3241964"/>
            <a:ext cx="4509655" cy="1745672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0" y="594464"/>
            <a:ext cx="2941963" cy="523015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951" y="594465"/>
            <a:ext cx="2941963" cy="523015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4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362" y="594464"/>
            <a:ext cx="2941962" cy="523015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2334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/>
          <p:cNvPicPr>
            <a:picLocks noChangeAspect="1"/>
          </p:cNvPicPr>
          <p:nvPr/>
        </p:nvPicPr>
        <p:blipFill rotWithShape="1">
          <a:blip r:embed="rId2"/>
          <a:srcRect b="1955"/>
          <a:stretch/>
        </p:blipFill>
        <p:spPr>
          <a:xfrm>
            <a:off x="244369" y="336386"/>
            <a:ext cx="8402154" cy="5615512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 bwMode="auto">
          <a:xfrm>
            <a:off x="4168684" y="3241964"/>
            <a:ext cx="4509655" cy="1745672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3" name="Forme libre 2"/>
          <p:cNvSpPr/>
          <p:nvPr/>
        </p:nvSpPr>
        <p:spPr bwMode="auto">
          <a:xfrm>
            <a:off x="3034145" y="2468010"/>
            <a:ext cx="3325091" cy="1106463"/>
          </a:xfrm>
          <a:custGeom>
            <a:avLst/>
            <a:gdLst>
              <a:gd name="connsiteX0" fmla="*/ 3325091 w 3325091"/>
              <a:gd name="connsiteY0" fmla="*/ 773954 h 1106463"/>
              <a:gd name="connsiteX1" fmla="*/ 1205346 w 3325091"/>
              <a:gd name="connsiteY1" fmla="*/ 5027 h 1106463"/>
              <a:gd name="connsiteX2" fmla="*/ 0 w 3325091"/>
              <a:gd name="connsiteY2" fmla="*/ 1106463 h 1106463"/>
              <a:gd name="connsiteX3" fmla="*/ 0 w 3325091"/>
              <a:gd name="connsiteY3" fmla="*/ 1106463 h 1106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25091" h="1106463">
                <a:moveTo>
                  <a:pt x="3325091" y="773954"/>
                </a:moveTo>
                <a:cubicBezTo>
                  <a:pt x="2542309" y="361781"/>
                  <a:pt x="1759528" y="-50391"/>
                  <a:pt x="1205346" y="5027"/>
                </a:cubicBezTo>
                <a:cubicBezTo>
                  <a:pt x="651164" y="60445"/>
                  <a:pt x="0" y="1106463"/>
                  <a:pt x="0" y="1106463"/>
                </a:cubicBezTo>
                <a:lnTo>
                  <a:pt x="0" y="1106463"/>
                </a:lnTo>
              </a:path>
            </a:pathLst>
          </a:cu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13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224757" y="1733185"/>
            <a:ext cx="8229600" cy="1143000"/>
          </a:xfrm>
        </p:spPr>
        <p:txBody>
          <a:bodyPr/>
          <a:lstStyle/>
          <a:p>
            <a:pPr lvl="0" algn="l"/>
            <a:r>
              <a:rPr lang="en-US" sz="6000" dirty="0" smtClean="0">
                <a:solidFill>
                  <a:schemeClr val="tx1"/>
                </a:solidFill>
              </a:rPr>
              <a:t>Does it work?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224757" y="4008812"/>
            <a:ext cx="883118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9pPr>
          </a:lstStyle>
          <a:p>
            <a:pPr marL="1143000" lvl="1" indent="-685800" algn="l">
              <a:buFont typeface="Arial" panose="020B0604020202020204" pitchFamily="34" charset="0"/>
              <a:buChar char="•"/>
            </a:pPr>
            <a:endParaRPr lang="en-US" sz="54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 bwMode="auto">
          <a:xfrm>
            <a:off x="1710657" y="3766357"/>
            <a:ext cx="883118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9pPr>
          </a:lstStyle>
          <a:p>
            <a:pPr lvl="1" algn="l"/>
            <a:r>
              <a:rPr lang="en-US" sz="60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Three experimental validations</a:t>
            </a:r>
            <a:endParaRPr lang="en-US" sz="60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83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224757" y="1312353"/>
            <a:ext cx="8229600" cy="1143000"/>
          </a:xfrm>
        </p:spPr>
        <p:txBody>
          <a:bodyPr/>
          <a:lstStyle/>
          <a:p>
            <a:pPr lvl="0" algn="l"/>
            <a:r>
              <a:rPr lang="en-US" sz="6000" dirty="0" smtClean="0">
                <a:solidFill>
                  <a:schemeClr val="tx1"/>
                </a:solidFill>
              </a:rPr>
              <a:t>10-fold cross validation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224757" y="3613957"/>
            <a:ext cx="883118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9pPr>
          </a:lstStyle>
          <a:p>
            <a:pPr marL="1143000" lvl="1" indent="-685800" algn="l">
              <a:buFont typeface="Arial" panose="020B0604020202020204" pitchFamily="34" charset="0"/>
              <a:buChar char="•"/>
            </a:pPr>
            <a:r>
              <a:rPr lang="en-US" sz="60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2.2% false positive</a:t>
            </a:r>
          </a:p>
          <a:p>
            <a:pPr marL="1143000" lvl="1" indent="-685800" algn="l">
              <a:buFont typeface="Arial" panose="020B0604020202020204" pitchFamily="34" charset="0"/>
              <a:buChar char="•"/>
            </a:pPr>
            <a:r>
              <a:rPr lang="en-US" sz="60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3.5% false negative</a:t>
            </a:r>
          </a:p>
          <a:p>
            <a:pPr marL="1143000" lvl="1" indent="-685800" algn="l">
              <a:buFont typeface="Arial" panose="020B0604020202020204" pitchFamily="34" charset="0"/>
              <a:buChar char="•"/>
            </a:pPr>
            <a:endParaRPr lang="en-US" sz="60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30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7584506"/>
              </p:ext>
            </p:extLst>
          </p:nvPr>
        </p:nvGraphicFramePr>
        <p:xfrm>
          <a:off x="0" y="2154639"/>
          <a:ext cx="9144000" cy="4370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re 1"/>
          <p:cNvSpPr txBox="1">
            <a:spLocks/>
          </p:cNvSpPr>
          <p:nvPr/>
        </p:nvSpPr>
        <p:spPr bwMode="auto">
          <a:xfrm>
            <a:off x="203974" y="4333008"/>
            <a:ext cx="8736050" cy="1589444"/>
          </a:xfrm>
          <a:prstGeom prst="rect">
            <a:avLst/>
          </a:prstGeom>
          <a:solidFill>
            <a:schemeClr val="bg1">
              <a:alpha val="80000"/>
            </a:schemeClr>
          </a:solidFill>
          <a:ln w="76200">
            <a:solidFill>
              <a:schemeClr val="tx1">
                <a:lumMod val="50000"/>
                <a:lumOff val="50000"/>
              </a:schemeClr>
            </a:solidFill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9pPr>
          </a:lstStyle>
          <a:p>
            <a:pPr algn="l"/>
            <a:r>
              <a:rPr lang="en-US" sz="6000" kern="0" dirty="0" err="1" smtClean="0">
                <a:solidFill>
                  <a:schemeClr val="tx1"/>
                </a:solidFill>
              </a:rPr>
              <a:t>ReCon</a:t>
            </a:r>
            <a:r>
              <a:rPr lang="en-US" sz="6000" kern="0" dirty="0" smtClean="0">
                <a:solidFill>
                  <a:schemeClr val="tx1"/>
                </a:solidFill>
              </a:rPr>
              <a:t> finds missing leaks after retraining</a:t>
            </a:r>
            <a:endParaRPr lang="en-US" sz="6000" kern="0" dirty="0">
              <a:solidFill>
                <a:schemeClr val="tx1"/>
              </a:solidFill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 bwMode="auto">
          <a:xfrm>
            <a:off x="203974" y="493955"/>
            <a:ext cx="8044676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9pPr>
          </a:lstStyle>
          <a:p>
            <a:pPr algn="l"/>
            <a:r>
              <a:rPr lang="en-US" sz="6000" kern="0" smtClean="0">
                <a:solidFill>
                  <a:schemeClr val="tx1"/>
                </a:solidFill>
              </a:rPr>
              <a:t>ReCon vs. static and dynamic analysis</a:t>
            </a:r>
            <a:endParaRPr lang="en-US" sz="60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1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183194" y="834371"/>
            <a:ext cx="8229600" cy="1143000"/>
          </a:xfrm>
        </p:spPr>
        <p:txBody>
          <a:bodyPr/>
          <a:lstStyle/>
          <a:p>
            <a:pPr lvl="0" algn="l"/>
            <a:r>
              <a:rPr lang="en-US" sz="6000" dirty="0" err="1" smtClean="0">
                <a:solidFill>
                  <a:schemeClr val="tx1"/>
                </a:solidFill>
              </a:rPr>
              <a:t>ReCon</a:t>
            </a:r>
            <a:r>
              <a:rPr lang="en-US" sz="6000" dirty="0" smtClean="0">
                <a:solidFill>
                  <a:schemeClr val="tx1"/>
                </a:solidFill>
              </a:rPr>
              <a:t> in the wild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183194" y="3884120"/>
            <a:ext cx="8960806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9pPr>
          </a:lstStyle>
          <a:p>
            <a:pPr marL="1314450" lvl="1" indent="-857250" algn="l">
              <a:buFont typeface="Arial" panose="020B0604020202020204" pitchFamily="34" charset="0"/>
              <a:buChar char="•"/>
            </a:pPr>
            <a:r>
              <a:rPr lang="en-US" sz="48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239 users in March 2016 (IRB approved)</a:t>
            </a:r>
          </a:p>
          <a:p>
            <a:pPr marL="1314450" lvl="1" indent="-857250" algn="l">
              <a:buFont typeface="Arial" panose="020B0604020202020204" pitchFamily="34" charset="0"/>
              <a:buChar char="•"/>
            </a:pPr>
            <a:r>
              <a:rPr lang="en-US" sz="48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137 iOS, 108 Android devices</a:t>
            </a:r>
          </a:p>
          <a:p>
            <a:pPr marL="1314450" lvl="1" indent="-857250" algn="l">
              <a:buFont typeface="Arial" panose="020B0604020202020204" pitchFamily="34" charset="0"/>
              <a:buChar char="•"/>
            </a:pPr>
            <a:r>
              <a:rPr lang="en-US" sz="48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14,101 PII found and 6,747 confirmed by users</a:t>
            </a:r>
            <a:endParaRPr lang="en-US" sz="48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314450" lvl="1" indent="-857250" algn="l">
              <a:buFont typeface="Arial" panose="020B0604020202020204" pitchFamily="34" charset="0"/>
              <a:buChar char="•"/>
            </a:pPr>
            <a:endParaRPr lang="en-US" sz="4800" kern="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66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183194" y="834371"/>
            <a:ext cx="8229600" cy="1143000"/>
          </a:xfrm>
        </p:spPr>
        <p:txBody>
          <a:bodyPr/>
          <a:lstStyle/>
          <a:p>
            <a:pPr lvl="0" algn="l"/>
            <a:r>
              <a:rPr lang="en-US" sz="6000" dirty="0" err="1" smtClean="0">
                <a:solidFill>
                  <a:schemeClr val="tx1"/>
                </a:solidFill>
              </a:rPr>
              <a:t>ReCon</a:t>
            </a:r>
            <a:r>
              <a:rPr lang="en-US" sz="6000" dirty="0" smtClean="0">
                <a:solidFill>
                  <a:schemeClr val="tx1"/>
                </a:solidFill>
              </a:rPr>
              <a:t> in the wild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183194" y="3884120"/>
            <a:ext cx="8960806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9pPr>
          </a:lstStyle>
          <a:p>
            <a:pPr marL="1314450" lvl="1" indent="-857250" algn="l">
              <a:buFont typeface="Arial" panose="020B0604020202020204" pitchFamily="34" charset="0"/>
              <a:buChar char="•"/>
            </a:pPr>
            <a:r>
              <a:rPr lang="en-US" sz="48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 retraining phase is important</a:t>
            </a:r>
          </a:p>
          <a:p>
            <a:pPr marL="1771650" lvl="2" indent="-857250" algn="l">
              <a:buFont typeface="Arial" panose="020B0604020202020204" pitchFamily="34" charset="0"/>
              <a:buChar char="•"/>
            </a:pPr>
            <a:r>
              <a:rPr lang="en-US" sz="48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FP decreased by 92%</a:t>
            </a:r>
          </a:p>
          <a:p>
            <a:pPr marL="1771650" lvl="2" indent="-857250" algn="l">
              <a:buFont typeface="Arial" panose="020B0604020202020204" pitchFamily="34" charset="0"/>
              <a:buChar char="•"/>
            </a:pPr>
            <a:r>
              <a:rPr lang="en-US" sz="48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FN increased by 0.5%</a:t>
            </a:r>
            <a:endParaRPr lang="en-US" sz="48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314450" lvl="1" indent="-857250" algn="l">
              <a:buFont typeface="Arial" panose="020B0604020202020204" pitchFamily="34" charset="0"/>
              <a:buChar char="•"/>
            </a:pPr>
            <a:endParaRPr lang="en-US" sz="4800" kern="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1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183194" y="834371"/>
            <a:ext cx="8229600" cy="1143000"/>
          </a:xfrm>
        </p:spPr>
        <p:txBody>
          <a:bodyPr/>
          <a:lstStyle/>
          <a:p>
            <a:pPr lvl="0" algn="l"/>
            <a:r>
              <a:rPr lang="en-US" sz="6000" dirty="0" err="1" smtClean="0">
                <a:solidFill>
                  <a:schemeClr val="tx1"/>
                </a:solidFill>
              </a:rPr>
              <a:t>ReCon</a:t>
            </a:r>
            <a:r>
              <a:rPr lang="en-US" sz="6000" dirty="0" smtClean="0">
                <a:solidFill>
                  <a:schemeClr val="tx1"/>
                </a:solidFill>
              </a:rPr>
              <a:t> in the wild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183194" y="3884120"/>
            <a:ext cx="8960806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9pPr>
          </a:lstStyle>
          <a:p>
            <a:pPr marL="1314450" lvl="1" indent="-857250" algn="l">
              <a:buFont typeface="Arial" panose="020B0604020202020204" pitchFamily="34" charset="0"/>
              <a:buChar char="•"/>
            </a:pPr>
            <a:r>
              <a:rPr lang="en-US" sz="48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21 apps exposing passwords in </a:t>
            </a:r>
            <a:r>
              <a:rPr lang="en-US" sz="48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plaintext</a:t>
            </a:r>
          </a:p>
          <a:p>
            <a:pPr marL="1314450" lvl="1" indent="-857250" algn="l">
              <a:buFont typeface="Arial" panose="020B0604020202020204" pitchFamily="34" charset="0"/>
              <a:buChar char="•"/>
            </a:pPr>
            <a:r>
              <a:rPr lang="en-US" sz="48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Used </a:t>
            </a:r>
            <a:r>
              <a:rPr lang="en-US" sz="48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by millions (Match, </a:t>
            </a:r>
            <a:r>
              <a:rPr lang="en-US" sz="4800" kern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Epocrates</a:t>
            </a:r>
            <a:r>
              <a:rPr lang="en-US" sz="48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pPr marL="1314450" lvl="1" indent="-857250" algn="l">
              <a:buFont typeface="Arial" panose="020B0604020202020204" pitchFamily="34" charset="0"/>
              <a:buChar char="•"/>
            </a:pPr>
            <a:r>
              <a:rPr lang="en-US" sz="48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Responsibly disclosed</a:t>
            </a:r>
          </a:p>
          <a:p>
            <a:pPr marL="1314450" lvl="1" indent="-857250" algn="l">
              <a:buFont typeface="Arial" panose="020B0604020202020204" pitchFamily="34" charset="0"/>
              <a:buChar char="•"/>
            </a:pPr>
            <a:r>
              <a:rPr lang="en-US" sz="48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13 </a:t>
            </a:r>
            <a:r>
              <a:rPr lang="en-US" sz="48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have fixed the problem</a:t>
            </a:r>
          </a:p>
        </p:txBody>
      </p:sp>
    </p:spTree>
    <p:extLst>
      <p:ext uri="{BB962C8B-B14F-4D97-AF65-F5344CB8AC3E}">
        <p14:creationId xmlns:p14="http://schemas.microsoft.com/office/powerpoint/2010/main" val="237980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96867" y="2023494"/>
            <a:ext cx="8947133" cy="1470025"/>
          </a:xfrm>
        </p:spPr>
        <p:txBody>
          <a:bodyPr/>
          <a:lstStyle/>
          <a:p>
            <a:pPr lvl="1" algn="l"/>
            <a:r>
              <a:rPr lang="en-US" dirty="0" err="1">
                <a:solidFill>
                  <a:schemeClr val="tx1"/>
                </a:solidFill>
              </a:rPr>
              <a:t>ReCon</a:t>
            </a:r>
            <a:r>
              <a:rPr lang="en-US" dirty="0">
                <a:solidFill>
                  <a:schemeClr val="tx1"/>
                </a:solidFill>
              </a:rPr>
              <a:t>: Revealing and </a:t>
            </a:r>
            <a:r>
              <a:rPr lang="en-US" dirty="0" err="1">
                <a:solidFill>
                  <a:schemeClr val="tx1"/>
                </a:solidFill>
              </a:rPr>
              <a:t>Controling</a:t>
            </a:r>
            <a:r>
              <a:rPr lang="en-US" dirty="0">
                <a:solidFill>
                  <a:schemeClr val="tx1"/>
                </a:solidFill>
              </a:rPr>
              <a:t> PII Leaks in Mobile Network Systems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800" y="305990"/>
            <a:ext cx="2325266" cy="832773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10" y="39624"/>
            <a:ext cx="1365504" cy="1365504"/>
          </a:xfrm>
          <a:prstGeom prst="rect">
            <a:avLst/>
          </a:prstGeom>
        </p:spPr>
      </p:pic>
      <p:pic>
        <p:nvPicPr>
          <p:cNvPr id="8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345" y="467975"/>
            <a:ext cx="1748478" cy="50880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96867" y="4111885"/>
            <a:ext cx="567283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Calibri" panose="020F0502020204030204" pitchFamily="34" charset="0"/>
              </a:rPr>
              <a:t>Sign </a:t>
            </a:r>
            <a:r>
              <a:rPr lang="en-US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up:</a:t>
            </a:r>
          </a:p>
          <a:p>
            <a:r>
              <a:rPr lang="en-US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http</a:t>
            </a:r>
            <a:r>
              <a:rPr lang="en-US" sz="4000" dirty="0">
                <a:solidFill>
                  <a:srgbClr val="FF0000"/>
                </a:solidFill>
                <a:latin typeface="Calibri" panose="020F0502020204030204" pitchFamily="34" charset="0"/>
              </a:rPr>
              <a:t>://recon.meddle.mobi</a:t>
            </a:r>
          </a:p>
          <a:p>
            <a:endParaRPr lang="en-US" sz="4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64971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ePresentationAL">
  <a:themeElements>
    <a:clrScheme name="modelePresentation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elePresentationAL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4000" dirty="0">
            <a:latin typeface="Calibri" panose="020F0502020204030204" pitchFamily="34" charset="0"/>
          </a:defRPr>
        </a:defPPr>
      </a:lstStyle>
    </a:txDef>
  </a:objectDefaults>
  <a:extraClrSchemeLst>
    <a:extraClrScheme>
      <a:clrScheme name="modelePresentation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393</Words>
  <Application>Microsoft Office PowerPoint</Application>
  <PresentationFormat>Affichage à l'écran (4:3)</PresentationFormat>
  <Paragraphs>83</Paragraphs>
  <Slides>22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Comic Sans MS</vt:lpstr>
      <vt:lpstr>Courier New</vt:lpstr>
      <vt:lpstr>Helvetica Neue</vt:lpstr>
      <vt:lpstr>Wingdings</vt:lpstr>
      <vt:lpstr>modelePresentationAL</vt:lpstr>
      <vt:lpstr>ReCon: Revealing and Controlling PII Leaks in Mobile Network Systems</vt:lpstr>
      <vt:lpstr>What is a PII?</vt:lpstr>
      <vt:lpstr>Where are stored all your PII?</vt:lpstr>
      <vt:lpstr>Présentation PowerPoint</vt:lpstr>
      <vt:lpstr>How severe are PII leaks today?</vt:lpstr>
      <vt:lpstr>Présentation PowerPoint</vt:lpstr>
      <vt:lpstr>Our solution: ReCon</vt:lpstr>
      <vt:lpstr>Why using ML?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Does it work?</vt:lpstr>
      <vt:lpstr>10-fold cross validation</vt:lpstr>
      <vt:lpstr>Présentation PowerPoint</vt:lpstr>
      <vt:lpstr>ReCon in the wild</vt:lpstr>
      <vt:lpstr>ReCon in the wild</vt:lpstr>
      <vt:lpstr>ReCon in the wild</vt:lpstr>
      <vt:lpstr>ReCon: Revealing and Controling PII Leaks in Mobile Network Systems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2011-12-13T10:07:07Z</dcterms:created>
  <dcterms:modified xsi:type="dcterms:W3CDTF">2016-06-17T13:07:59Z</dcterms:modified>
</cp:coreProperties>
</file>